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4" d="100"/>
          <a:sy n="84" d="100"/>
        </p:scale>
        <p:origin x="658"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6BD0C5-E78A-4BA6-8EA8-D362BDD4E576}" type="datetimeFigureOut">
              <a:rPr lang="en-US" smtClean="0"/>
              <a:t>8/26/2024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4218862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6BD0C5-E78A-4BA6-8EA8-D362BDD4E576}" type="datetimeFigureOut">
              <a:rPr lang="en-US" smtClean="0"/>
              <a:t>8/26/2024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4188668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6BD0C5-E78A-4BA6-8EA8-D362BDD4E576}" type="datetimeFigureOut">
              <a:rPr lang="en-US" smtClean="0"/>
              <a:t>8/26/2024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1405501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6BD0C5-E78A-4BA6-8EA8-D362BDD4E576}" type="datetimeFigureOut">
              <a:rPr lang="en-US" smtClean="0"/>
              <a:t>8/26/2024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836285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D6BD0C5-E78A-4BA6-8EA8-D362BDD4E576}" type="datetimeFigureOut">
              <a:rPr lang="en-US" smtClean="0"/>
              <a:t>8/26/2024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2851536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D6BD0C5-E78A-4BA6-8EA8-D362BDD4E576}" type="datetimeFigureOut">
              <a:rPr lang="en-US" smtClean="0"/>
              <a:t>8/26/2024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23377509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D6BD0C5-E78A-4BA6-8EA8-D362BDD4E576}" type="datetimeFigureOut">
              <a:rPr lang="en-US" smtClean="0"/>
              <a:t>8/26/2024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3645059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6BD0C5-E78A-4BA6-8EA8-D362BDD4E576}" type="datetimeFigureOut">
              <a:rPr lang="en-US" smtClean="0"/>
              <a:t>8/26/2024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20137755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6BD0C5-E78A-4BA6-8EA8-D362BDD4E576}" type="datetimeFigureOut">
              <a:rPr lang="en-US" smtClean="0"/>
              <a:t>8/26/2024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3218805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D6BD0C5-E78A-4BA6-8EA8-D362BDD4E576}" type="datetimeFigureOut">
              <a:rPr lang="en-US" smtClean="0"/>
              <a:t>8/26/2024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787389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D6BD0C5-E78A-4BA6-8EA8-D362BDD4E576}" type="datetimeFigureOut">
              <a:rPr lang="en-US" smtClean="0"/>
              <a:t>8/26/2024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536239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6BD0C5-E78A-4BA6-8EA8-D362BDD4E576}" type="datetimeFigureOut">
              <a:rPr lang="en-US" smtClean="0"/>
              <a:t>8/26/2024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212E0A-F651-4357-8082-CEF3F49460F9}" type="slidenum">
              <a:rPr lang="en-US" smtClean="0"/>
              <a:t>‹#›</a:t>
            </a:fld>
            <a:endParaRPr lang="en-US"/>
          </a:p>
        </p:txBody>
      </p:sp>
    </p:spTree>
    <p:extLst>
      <p:ext uri="{BB962C8B-B14F-4D97-AF65-F5344CB8AC3E}">
        <p14:creationId xmlns:p14="http://schemas.microsoft.com/office/powerpoint/2010/main" val="29378254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73000">
              <a:srgbClr val="363636">
                <a:alpha val="65000"/>
                <a:lumMod val="91000"/>
              </a:srgbClr>
            </a:gs>
            <a:gs pos="35000">
              <a:schemeClr val="tx1">
                <a:lumMod val="50000"/>
                <a:lumOff val="50000"/>
                <a:alpha val="29000"/>
              </a:schemeClr>
            </a:gs>
            <a:gs pos="82000">
              <a:schemeClr val="tx1">
                <a:lumMod val="75000"/>
                <a:lumOff val="25000"/>
                <a:alpha val="0"/>
              </a:schemeClr>
            </a:gs>
          </a:gsLst>
          <a:path path="shape">
            <a:fillToRect l="50000" t="50000" r="50000" b="50000"/>
          </a:path>
          <a:tileRect/>
        </a:gradFill>
        <a:effectLst/>
      </p:bgPr>
    </p:bg>
    <p:spTree>
      <p:nvGrpSpPr>
        <p:cNvPr id="1" name=""/>
        <p:cNvGrpSpPr/>
        <p:nvPr/>
      </p:nvGrpSpPr>
      <p:grpSpPr>
        <a:xfrm>
          <a:off x="0" y="0"/>
          <a:ext cx="0" cy="0"/>
          <a:chOff x="0" y="0"/>
          <a:chExt cx="0" cy="0"/>
        </a:xfrm>
      </p:grpSpPr>
      <p:pic>
        <p:nvPicPr>
          <p:cNvPr id="4" name="base picture"/>
          <p:cNvPicPr>
            <a:picLocks noChangeAspect="1"/>
          </p:cNvPicPr>
          <p:nvPr/>
        </p:nvPicPr>
        <p:blipFill>
          <a:blip r:embed="rId2">
            <a:extLst>
              <a:ext uri="{BEBA8EAE-BF5A-486C-A8C5-ECC9F3942E4B}">
                <a14:imgProps xmlns:a14="http://schemas.microsoft.com/office/drawing/2010/main">
                  <a14:imgLayer r:embed="rId3">
                    <a14:imgEffect>
                      <a14:artisticBlur/>
                    </a14:imgEffect>
                    <a14:imgEffect>
                      <a14:saturation sat="250000"/>
                    </a14:imgEffect>
                    <a14:imgEffect>
                      <a14:brightnessContrast bright="20000" contrast="40000"/>
                    </a14:imgEffect>
                  </a14:imgLayer>
                </a14:imgProps>
              </a:ext>
            </a:extLst>
          </a:blip>
          <a:stretch>
            <a:fillRect/>
          </a:stretch>
        </p:blipFill>
        <p:spPr>
          <a:xfrm>
            <a:off x="0" y="0"/>
            <a:ext cx="12193057" cy="7010697"/>
          </a:xfrm>
          <a:prstGeom prst="rect">
            <a:avLst/>
          </a:prstGeom>
          <a:ln>
            <a:noFill/>
          </a:ln>
          <a:effectLst>
            <a:outerShdw blurRad="292100" dist="139700" dir="2700000" algn="tl" rotWithShape="0">
              <a:srgbClr val="333333">
                <a:alpha val="65000"/>
              </a:srgbClr>
            </a:outerShdw>
          </a:effectLst>
        </p:spPr>
      </p:pic>
      <p:sp>
        <p:nvSpPr>
          <p:cNvPr id="16" name="heading"/>
          <p:cNvSpPr/>
          <p:nvPr/>
        </p:nvSpPr>
        <p:spPr>
          <a:xfrm>
            <a:off x="1143000" y="544175"/>
            <a:ext cx="9875520" cy="1323439"/>
          </a:xfrm>
          <a:prstGeom prst="rect">
            <a:avLst/>
          </a:prstGeom>
          <a:noFill/>
        </p:spPr>
        <p:txBody>
          <a:bodyPr wrap="square" lIns="91440" tIns="45720" rIns="91440" bIns="45720">
            <a:spAutoFit/>
          </a:bodyPr>
          <a:lstStyle/>
          <a:p>
            <a:pPr algn="ctr"/>
            <a:r>
              <a:rPr lang="en-US" sz="8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High Tower Text" panose="02040502050506030303" pitchFamily="18" charset="0"/>
              </a:rPr>
              <a:t>CACHE MEMORY</a:t>
            </a:r>
            <a:endParaRPr lang="en-US" sz="80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High Tower Text" panose="02040502050506030303" pitchFamily="18" charset="0"/>
            </a:endParaRPr>
          </a:p>
        </p:txBody>
      </p:sp>
      <p:sp>
        <p:nvSpPr>
          <p:cNvPr id="12" name="blur sheet"/>
          <p:cNvSpPr/>
          <p:nvPr/>
        </p:nvSpPr>
        <p:spPr>
          <a:xfrm>
            <a:off x="-1058" y="0"/>
            <a:ext cx="12193058" cy="7027978"/>
          </a:xfrm>
          <a:prstGeom prst="rect">
            <a:avLst/>
          </a:prstGeom>
          <a:gradFill flip="none" rotWithShape="1">
            <a:gsLst>
              <a:gs pos="73000">
                <a:srgbClr val="363636">
                  <a:alpha val="65000"/>
                  <a:lumMod val="91000"/>
                </a:srgbClr>
              </a:gs>
              <a:gs pos="35000">
                <a:schemeClr val="tx1">
                  <a:lumMod val="50000"/>
                  <a:lumOff val="50000"/>
                  <a:alpha val="2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p:cNvGrpSpPr/>
          <p:nvPr/>
        </p:nvGrpSpPr>
        <p:grpSpPr>
          <a:xfrm>
            <a:off x="1570114" y="5303044"/>
            <a:ext cx="9621081" cy="1602239"/>
            <a:chOff x="1570114" y="5303044"/>
            <a:chExt cx="9621081" cy="1602239"/>
          </a:xfrm>
        </p:grpSpPr>
        <p:sp>
          <p:nvSpPr>
            <p:cNvPr id="17" name="prepared"/>
            <p:cNvSpPr/>
            <p:nvPr/>
          </p:nvSpPr>
          <p:spPr>
            <a:xfrm>
              <a:off x="1570114" y="5303044"/>
              <a:ext cx="9621081" cy="523220"/>
            </a:xfrm>
            <a:prstGeom prst="rect">
              <a:avLst/>
            </a:prstGeom>
            <a:noFill/>
          </p:spPr>
          <p:txBody>
            <a:bodyPr wrap="square" lIns="91440" tIns="45720" rIns="91440" bIns="45720">
              <a:spAutoFit/>
            </a:bodyPr>
            <a:lstStyle/>
            <a:p>
              <a:pPr algn="ctr"/>
              <a:r>
                <a:rPr lang="en-US" sz="2800" dirty="0" smtClean="0">
                  <a:ln w="0"/>
                  <a:solidFill>
                    <a:srgbClr val="00B0F0"/>
                  </a:solidFill>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rPr>
                <a:t>PREPARED BY: DEEPAN GURUNG</a:t>
              </a:r>
              <a:endParaRPr lang="en-US" sz="2800" b="0" cap="none" spc="0" dirty="0" smtClean="0">
                <a:ln w="0"/>
                <a:solidFill>
                  <a:srgbClr val="00B0F0"/>
                </a:solidFill>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30" name="TextBox 29"/>
            <p:cNvSpPr txBox="1"/>
            <p:nvPr/>
          </p:nvSpPr>
          <p:spPr>
            <a:xfrm>
              <a:off x="3599354" y="5889620"/>
              <a:ext cx="5318760" cy="1015663"/>
            </a:xfrm>
            <a:prstGeom prst="rect">
              <a:avLst/>
            </a:prstGeom>
            <a:noFill/>
          </p:spPr>
          <p:txBody>
            <a:bodyPr wrap="square" rtlCol="0">
              <a:spAutoFit/>
            </a:bodyPr>
            <a:lstStyle/>
            <a:p>
              <a:pPr algn="ctr"/>
              <a:r>
                <a:rPr lang="en-US" sz="2000" dirty="0" smtClean="0">
                  <a:solidFill>
                    <a:schemeClr val="bg1"/>
                  </a:solidFill>
                </a:rPr>
                <a:t>Class: XI</a:t>
              </a:r>
            </a:p>
            <a:p>
              <a:pPr algn="ctr"/>
              <a:r>
                <a:rPr lang="en-US" sz="2000" dirty="0" smtClean="0">
                  <a:solidFill>
                    <a:schemeClr val="bg1"/>
                  </a:solidFill>
                </a:rPr>
                <a:t> Subject: Computer science</a:t>
              </a:r>
            </a:p>
            <a:p>
              <a:pPr algn="ctr"/>
              <a:endParaRPr lang="en-US" sz="2000" dirty="0">
                <a:solidFill>
                  <a:schemeClr val="bg1"/>
                </a:solidFill>
              </a:endParaRPr>
            </a:p>
          </p:txBody>
        </p:sp>
        <p:sp>
          <p:nvSpPr>
            <p:cNvPr id="31" name="TextBox 30"/>
            <p:cNvSpPr txBox="1"/>
            <p:nvPr/>
          </p:nvSpPr>
          <p:spPr>
            <a:xfrm>
              <a:off x="4437554" y="6477727"/>
              <a:ext cx="3642360" cy="369332"/>
            </a:xfrm>
            <a:prstGeom prst="rect">
              <a:avLst/>
            </a:prstGeom>
            <a:noFill/>
          </p:spPr>
          <p:txBody>
            <a:bodyPr wrap="square" rtlCol="0">
              <a:spAutoFit/>
            </a:bodyPr>
            <a:lstStyle/>
            <a:p>
              <a:pPr algn="ctr"/>
              <a:r>
                <a:rPr lang="en-US" dirty="0" smtClean="0">
                  <a:solidFill>
                    <a:srgbClr val="FFFF00"/>
                  </a:solidFill>
                </a:rPr>
                <a:t>School: VSSS</a:t>
              </a:r>
              <a:endParaRPr lang="en-US" dirty="0">
                <a:solidFill>
                  <a:srgbClr val="FFFF00"/>
                </a:solidFill>
              </a:endParaRPr>
            </a:p>
          </p:txBody>
        </p:sp>
      </p:grpSp>
      <p:sp>
        <p:nvSpPr>
          <p:cNvPr id="34" name="intro"/>
          <p:cNvSpPr>
            <a:spLocks noGrp="1"/>
          </p:cNvSpPr>
          <p:nvPr>
            <p:ph type="title"/>
          </p:nvPr>
        </p:nvSpPr>
        <p:spPr>
          <a:xfrm>
            <a:off x="1000934" y="253394"/>
            <a:ext cx="10515600" cy="1905000"/>
          </a:xfrm>
        </p:spPr>
        <p:txBody>
          <a:bodyPr>
            <a:noAutofit/>
          </a:bodyPr>
          <a:lstStyle/>
          <a:p>
            <a:pPr algn="ctr"/>
            <a:r>
              <a:rPr lang="en-US" dirty="0" smtClean="0">
                <a:solidFill>
                  <a:schemeClr val="bg1"/>
                </a:solidFill>
                <a:latin typeface="Arial Black" panose="020B0A04020102020204" pitchFamily="34" charset="0"/>
              </a:rPr>
              <a:t>Introduction</a:t>
            </a:r>
            <a:r>
              <a:rPr lang="en-US" dirty="0" smtClean="0">
                <a:solidFill>
                  <a:schemeClr val="bg2">
                    <a:lumMod val="50000"/>
                  </a:schemeClr>
                </a:solidFill>
                <a:latin typeface="Arial Black" panose="020B0A04020102020204" pitchFamily="34" charset="0"/>
              </a:rPr>
              <a:t> </a:t>
            </a:r>
            <a:r>
              <a:rPr lang="en-US" dirty="0" smtClean="0">
                <a:solidFill>
                  <a:schemeClr val="bg1"/>
                </a:solidFill>
                <a:latin typeface="Arial Black" panose="020B0A04020102020204" pitchFamily="34" charset="0"/>
              </a:rPr>
              <a:t>Of</a:t>
            </a:r>
            <a:r>
              <a:rPr lang="en-US" dirty="0" smtClean="0">
                <a:solidFill>
                  <a:schemeClr val="bg2">
                    <a:lumMod val="50000"/>
                  </a:schemeClr>
                </a:solidFill>
                <a:latin typeface="Arial Black" panose="020B0A04020102020204" pitchFamily="34" charset="0"/>
              </a:rPr>
              <a:t> </a:t>
            </a:r>
            <a:r>
              <a:rPr lang="en-US" dirty="0">
                <a:solidFill>
                  <a:srgbClr val="00B0F0"/>
                </a:solidFill>
                <a:latin typeface="Arial Black" panose="020B0A04020102020204" pitchFamily="34" charset="0"/>
              </a:rPr>
              <a:t>C</a:t>
            </a:r>
            <a:r>
              <a:rPr lang="en-US" dirty="0" smtClean="0">
                <a:solidFill>
                  <a:srgbClr val="00B0F0"/>
                </a:solidFill>
                <a:latin typeface="Arial Black" panose="020B0A04020102020204" pitchFamily="34" charset="0"/>
              </a:rPr>
              <a:t>ache </a:t>
            </a:r>
            <a:r>
              <a:rPr lang="en-US" dirty="0">
                <a:solidFill>
                  <a:srgbClr val="00B0F0"/>
                </a:solidFill>
                <a:latin typeface="Arial Black" panose="020B0A04020102020204" pitchFamily="34" charset="0"/>
              </a:rPr>
              <a:t>M</a:t>
            </a:r>
            <a:r>
              <a:rPr lang="en-US" dirty="0" smtClean="0">
                <a:solidFill>
                  <a:srgbClr val="00B0F0"/>
                </a:solidFill>
                <a:latin typeface="Arial Black" panose="020B0A04020102020204" pitchFamily="34" charset="0"/>
              </a:rPr>
              <a:t>emory</a:t>
            </a:r>
            <a:endParaRPr lang="en-US" dirty="0">
              <a:solidFill>
                <a:srgbClr val="00B0F0"/>
              </a:solidFill>
              <a:latin typeface="Arial Black" panose="020B0A04020102020204" pitchFamily="34" charset="0"/>
            </a:endParaRPr>
          </a:p>
        </p:txBody>
      </p:sp>
      <p:sp>
        <p:nvSpPr>
          <p:cNvPr id="35" name="intro content"/>
          <p:cNvSpPr>
            <a:spLocks noGrp="1"/>
          </p:cNvSpPr>
          <p:nvPr>
            <p:ph idx="1"/>
          </p:nvPr>
        </p:nvSpPr>
        <p:spPr>
          <a:xfrm>
            <a:off x="1595491" y="2746502"/>
            <a:ext cx="9326486" cy="3143118"/>
          </a:xfrm>
        </p:spPr>
        <p:txBody>
          <a:bodyPr/>
          <a:lstStyle/>
          <a:p>
            <a:pPr marL="109728" indent="0" algn="just">
              <a:buNone/>
            </a:pPr>
            <a:r>
              <a:rPr lang="en-US" b="1" dirty="0">
                <a:solidFill>
                  <a:schemeClr val="accent1">
                    <a:lumMod val="60000"/>
                    <a:lumOff val="40000"/>
                  </a:schemeClr>
                </a:solidFill>
              </a:rPr>
              <a:t>Cache memory is a very high speed </a:t>
            </a:r>
            <a:r>
              <a:rPr lang="en-US" b="1" dirty="0" smtClean="0">
                <a:solidFill>
                  <a:schemeClr val="accent1">
                    <a:lumMod val="60000"/>
                    <a:lumOff val="40000"/>
                  </a:schemeClr>
                </a:solidFill>
              </a:rPr>
              <a:t>semiconductor memory which can speed up the CPU. It </a:t>
            </a:r>
            <a:r>
              <a:rPr lang="en-US" b="1" dirty="0">
                <a:solidFill>
                  <a:schemeClr val="accent1">
                    <a:lumMod val="60000"/>
                    <a:lumOff val="40000"/>
                  </a:schemeClr>
                </a:solidFill>
              </a:rPr>
              <a:t>is small amount random access memory (RAM) built directly within the processor. It </a:t>
            </a:r>
            <a:r>
              <a:rPr lang="en-US" b="1" dirty="0" smtClean="0">
                <a:solidFill>
                  <a:schemeClr val="accent1">
                    <a:lumMod val="60000"/>
                    <a:lumOff val="40000"/>
                  </a:schemeClr>
                </a:solidFill>
              </a:rPr>
              <a:t>is used </a:t>
            </a:r>
            <a:r>
              <a:rPr lang="en-US" b="1" dirty="0">
                <a:solidFill>
                  <a:schemeClr val="accent1">
                    <a:lumMod val="60000"/>
                    <a:lumOff val="40000"/>
                  </a:schemeClr>
                </a:solidFill>
              </a:rPr>
              <a:t>to temporarily hold data and instructions that the processor is likely to reuse. It </a:t>
            </a:r>
            <a:r>
              <a:rPr lang="en-US" b="1" dirty="0" smtClean="0">
                <a:solidFill>
                  <a:schemeClr val="accent1">
                    <a:lumMod val="60000"/>
                    <a:lumOff val="40000"/>
                  </a:schemeClr>
                </a:solidFill>
              </a:rPr>
              <a:t>acts as </a:t>
            </a:r>
            <a:r>
              <a:rPr lang="en-US" b="1" dirty="0">
                <a:solidFill>
                  <a:schemeClr val="accent1">
                    <a:lumMod val="60000"/>
                    <a:lumOff val="40000"/>
                  </a:schemeClr>
                </a:solidFill>
              </a:rPr>
              <a:t>a buffer between the CPU and main </a:t>
            </a:r>
            <a:r>
              <a:rPr lang="en-US" b="1" dirty="0" smtClean="0">
                <a:solidFill>
                  <a:schemeClr val="accent1">
                    <a:lumMod val="60000"/>
                    <a:lumOff val="40000"/>
                  </a:schemeClr>
                </a:solidFill>
              </a:rPr>
              <a:t>memo</a:t>
            </a:r>
            <a:r>
              <a:rPr lang="en-US" dirty="0" smtClean="0">
                <a:solidFill>
                  <a:schemeClr val="accent1">
                    <a:lumMod val="60000"/>
                    <a:lumOff val="40000"/>
                  </a:schemeClr>
                </a:solidFill>
              </a:rPr>
              <a:t>ry.</a:t>
            </a:r>
            <a:endParaRPr lang="en-US" dirty="0">
              <a:solidFill>
                <a:schemeClr val="accent1">
                  <a:lumMod val="60000"/>
                  <a:lumOff val="40000"/>
                </a:schemeClr>
              </a:solidFill>
            </a:endParaRPr>
          </a:p>
        </p:txBody>
      </p:sp>
      <p:sp>
        <p:nvSpPr>
          <p:cNvPr id="40" name="2 black sheet"/>
          <p:cNvSpPr/>
          <p:nvPr/>
        </p:nvSpPr>
        <p:spPr>
          <a:xfrm>
            <a:off x="235224" y="1203960"/>
            <a:ext cx="11855176" cy="5446656"/>
          </a:xfrm>
          <a:prstGeom prst="rect">
            <a:avLst/>
          </a:prstGeom>
          <a:solidFill>
            <a:schemeClr val="tx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levels of CM heading"/>
          <p:cNvSpPr/>
          <p:nvPr/>
        </p:nvSpPr>
        <p:spPr>
          <a:xfrm>
            <a:off x="823926" y="-1015396"/>
            <a:ext cx="10991535" cy="923330"/>
          </a:xfrm>
          <a:prstGeom prst="rect">
            <a:avLst/>
          </a:prstGeom>
          <a:noFill/>
        </p:spPr>
        <p:txBody>
          <a:bodyPr wrap="none" lIns="91440" tIns="45720" rIns="91440" bIns="45720">
            <a:spAutoFit/>
          </a:bodyPr>
          <a:lstStyle/>
          <a:p>
            <a:pPr algn="ctr"/>
            <a:r>
              <a:rPr lang="en-US" sz="5400" b="0" cap="none" spc="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LEVELS</a:t>
            </a:r>
            <a:r>
              <a:rPr lang="en-US" sz="5400" b="0" cap="none" spc="0" dirty="0" smtClean="0">
                <a:ln w="0"/>
                <a:solidFill>
                  <a:schemeClr val="accent1"/>
                </a:solidFill>
                <a:effectLst>
                  <a:outerShdw blurRad="38100" dist="25400" dir="5400000" algn="ctr" rotWithShape="0">
                    <a:srgbClr val="6E747A">
                      <a:alpha val="43000"/>
                    </a:srgbClr>
                  </a:outerShdw>
                </a:effectLst>
                <a:latin typeface="Arial Black" panose="020B0A04020102020204" pitchFamily="34" charset="0"/>
              </a:rPr>
              <a:t> </a:t>
            </a:r>
            <a:r>
              <a:rPr lang="en-US" sz="5400" b="0" cap="none" spc="0" dirty="0" smtClean="0">
                <a:ln w="0"/>
                <a:solidFill>
                  <a:schemeClr val="bg1"/>
                </a:solidFill>
                <a:effectLst>
                  <a:outerShdw blurRad="38100" dist="25400" dir="5400000" algn="ctr" rotWithShape="0">
                    <a:srgbClr val="6E747A">
                      <a:alpha val="43000"/>
                    </a:srgbClr>
                  </a:outerShdw>
                </a:effectLst>
                <a:latin typeface="Arial Black" panose="020B0A04020102020204" pitchFamily="34" charset="0"/>
              </a:rPr>
              <a:t>OF CACHE MEMORY</a:t>
            </a:r>
            <a:endParaRPr lang="en-US" sz="5400" b="0" cap="none" spc="0" dirty="0">
              <a:ln w="0"/>
              <a:solidFill>
                <a:schemeClr val="bg1"/>
              </a:solidFill>
              <a:effectLst>
                <a:outerShdw blurRad="38100" dist="25400" dir="5400000" algn="ctr" rotWithShape="0">
                  <a:srgbClr val="6E747A">
                    <a:alpha val="43000"/>
                  </a:srgbClr>
                </a:outerShdw>
              </a:effectLst>
              <a:latin typeface="Arial Black" panose="020B0A04020102020204" pitchFamily="34" charset="0"/>
            </a:endParaRPr>
          </a:p>
        </p:txBody>
      </p:sp>
      <p:sp>
        <p:nvSpPr>
          <p:cNvPr id="43" name="levels of memory"/>
          <p:cNvSpPr/>
          <p:nvPr/>
        </p:nvSpPr>
        <p:spPr>
          <a:xfrm>
            <a:off x="-4938864" y="1338770"/>
            <a:ext cx="3892411" cy="646331"/>
          </a:xfrm>
          <a:prstGeom prst="rect">
            <a:avLst/>
          </a:prstGeom>
          <a:noFill/>
        </p:spPr>
        <p:txBody>
          <a:bodyPr wrap="none" lIns="91440" tIns="45720" rIns="91440" bIns="45720">
            <a:spAutoFit/>
          </a:bodyPr>
          <a:lstStyle/>
          <a:p>
            <a:pPr algn="ctr"/>
            <a:r>
              <a:rPr lang="en-US" sz="3600" dirty="0" smtClean="0">
                <a:ln w="0"/>
                <a:solidFill>
                  <a:srgbClr val="00B050"/>
                </a:solidFill>
                <a:effectLst>
                  <a:outerShdw blurRad="38100" dist="19050" dir="2700000" algn="tl" rotWithShape="0">
                    <a:schemeClr val="dk1">
                      <a:alpha val="40000"/>
                    </a:schemeClr>
                  </a:outerShdw>
                </a:effectLst>
                <a:latin typeface="Berlin Sans FB Demi" panose="020E0802020502020306" pitchFamily="34" charset="0"/>
              </a:rPr>
              <a:t>Levels of memory:</a:t>
            </a:r>
            <a:endParaRPr lang="en-US" sz="3600" b="0" cap="none" spc="0" dirty="0">
              <a:ln w="0"/>
              <a:solidFill>
                <a:srgbClr val="00B050"/>
              </a:solidFill>
              <a:effectLst>
                <a:outerShdw blurRad="38100" dist="19050" dir="2700000" algn="tl" rotWithShape="0">
                  <a:schemeClr val="dk1">
                    <a:alpha val="40000"/>
                  </a:schemeClr>
                </a:outerShdw>
              </a:effectLst>
              <a:latin typeface="Berlin Sans FB Demi" panose="020E0802020502020306" pitchFamily="34" charset="0"/>
            </a:endParaRPr>
          </a:p>
        </p:txBody>
      </p:sp>
      <p:sp>
        <p:nvSpPr>
          <p:cNvPr id="44" name="levels of cach memory points"/>
          <p:cNvSpPr txBox="1">
            <a:spLocks/>
          </p:cNvSpPr>
          <p:nvPr/>
        </p:nvSpPr>
        <p:spPr>
          <a:xfrm>
            <a:off x="-7274386" y="2295942"/>
            <a:ext cx="10515600" cy="43664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4800" dirty="0" smtClean="0">
                <a:solidFill>
                  <a:schemeClr val="accent1"/>
                </a:solidFill>
              </a:rPr>
              <a:t>Level 1 (L1) Internal cache. </a:t>
            </a:r>
          </a:p>
          <a:p>
            <a:pPr>
              <a:lnSpc>
                <a:spcPct val="150000"/>
              </a:lnSpc>
            </a:pPr>
            <a:r>
              <a:rPr lang="en-US" sz="4800" dirty="0" smtClean="0">
                <a:solidFill>
                  <a:schemeClr val="accent1"/>
                </a:solidFill>
              </a:rPr>
              <a:t>Level: 2 (L2) Cache memory.</a:t>
            </a:r>
          </a:p>
          <a:p>
            <a:pPr>
              <a:lnSpc>
                <a:spcPct val="150000"/>
              </a:lnSpc>
            </a:pPr>
            <a:r>
              <a:rPr lang="en-US" sz="4800" dirty="0" smtClean="0">
                <a:solidFill>
                  <a:schemeClr val="accent1"/>
                </a:solidFill>
              </a:rPr>
              <a:t>Level: 3 (L3) Main memory.</a:t>
            </a:r>
            <a:endParaRPr lang="en-US" sz="4800" dirty="0">
              <a:solidFill>
                <a:schemeClr val="accent1"/>
              </a:solidFill>
            </a:endParaRPr>
          </a:p>
        </p:txBody>
      </p:sp>
      <p:sp>
        <p:nvSpPr>
          <p:cNvPr id="45" name="L1"/>
          <p:cNvSpPr/>
          <p:nvPr/>
        </p:nvSpPr>
        <p:spPr>
          <a:xfrm>
            <a:off x="724754" y="-1520840"/>
            <a:ext cx="10876116" cy="923330"/>
          </a:xfrm>
          <a:prstGeom prst="rect">
            <a:avLst/>
          </a:prstGeom>
          <a:noFill/>
        </p:spPr>
        <p:txBody>
          <a:bodyPr wrap="square" lIns="91440" tIns="45720" rIns="91440" bIns="45720">
            <a:spAutoFit/>
          </a:bodyPr>
          <a:lstStyle/>
          <a:p>
            <a:pPr algn="ctr"/>
            <a:r>
              <a:rPr lang="en-US" sz="5400" b="0" cap="none" spc="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LEVEL 1 (L1) internal cache</a:t>
            </a:r>
            <a:endParaRPr lang="en-US" sz="5400" b="0" cap="none" spc="0" dirty="0">
              <a:ln w="0"/>
              <a:solidFill>
                <a:schemeClr val="bg1"/>
              </a:solidFill>
              <a:effectLst>
                <a:outerShdw blurRad="38100" dist="25400" dir="5400000" algn="ctr" rotWithShape="0">
                  <a:srgbClr val="6E747A">
                    <a:alpha val="43000"/>
                  </a:srgbClr>
                </a:outerShdw>
              </a:effectLst>
              <a:latin typeface="Arial Black" panose="020B0A04020102020204" pitchFamily="34" charset="0"/>
            </a:endParaRPr>
          </a:p>
        </p:txBody>
      </p:sp>
      <p:sp>
        <p:nvSpPr>
          <p:cNvPr id="48" name="L1 contant"/>
          <p:cNvSpPr txBox="1">
            <a:spLocks/>
          </p:cNvSpPr>
          <p:nvPr/>
        </p:nvSpPr>
        <p:spPr>
          <a:xfrm>
            <a:off x="847282" y="1774112"/>
            <a:ext cx="10515600" cy="39003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indent="0" algn="just">
              <a:buFont typeface="Arial" panose="020B0604020202020204" pitchFamily="34" charset="0"/>
              <a:buNone/>
            </a:pPr>
            <a:r>
              <a:rPr lang="en-US" b="1" dirty="0" smtClean="0">
                <a:solidFill>
                  <a:schemeClr val="bg1"/>
                </a:solidFill>
              </a:rPr>
              <a:t>L1 cache is the fastest memory that is present in CPU chip itself. In terms of priority of access, L1 cache has the data the CPU is most likely to need while competing a certain task. its size is often restricted to between 8KB and typically goes up to 256KB.L1 cache is usually split two ways, into the instruction cache and the data cache. The instruction cache deals with the information about the operation that the CPU has to perform, while the data cache holds the data on which the operation is to be performed</a:t>
            </a:r>
          </a:p>
          <a:p>
            <a:pPr marL="0" indent="0">
              <a:buFont typeface="Arial" panose="020B0604020202020204" pitchFamily="34" charset="0"/>
              <a:buNone/>
            </a:pPr>
            <a:endParaRPr lang="en-US" dirty="0">
              <a:solidFill>
                <a:schemeClr val="bg1"/>
              </a:solidFill>
            </a:endParaRPr>
          </a:p>
        </p:txBody>
      </p:sp>
      <p:sp>
        <p:nvSpPr>
          <p:cNvPr id="50" name="L2 content"/>
          <p:cNvSpPr txBox="1">
            <a:spLocks/>
          </p:cNvSpPr>
          <p:nvPr/>
        </p:nvSpPr>
        <p:spPr>
          <a:xfrm>
            <a:off x="1000934" y="1832336"/>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indent="0" algn="just">
              <a:buFont typeface="Arial" panose="020B0604020202020204" pitchFamily="34" charset="0"/>
              <a:buNone/>
            </a:pPr>
            <a:r>
              <a:rPr lang="en-US" b="1" dirty="0" smtClean="0">
                <a:solidFill>
                  <a:schemeClr val="bg1"/>
                </a:solidFill>
              </a:rPr>
              <a:t>Level 2 (L2) cache is slower than L1 cache, but bigger in size. Its size typically varies between 256KB to 512 KB, although the newer, powerful CPUs tend to go past that. L2cache holds data that is likely to be accessed by the CPU next. In most modern CPUs, theL1 and L2 caches are present on the CPU cores themselves, with each core getting its own cache.</a:t>
            </a:r>
            <a:endParaRPr lang="en-US" b="1" dirty="0">
              <a:solidFill>
                <a:schemeClr val="bg1"/>
              </a:solidFill>
            </a:endParaRPr>
          </a:p>
        </p:txBody>
      </p:sp>
      <p:sp>
        <p:nvSpPr>
          <p:cNvPr id="51" name="L2"/>
          <p:cNvSpPr/>
          <p:nvPr/>
        </p:nvSpPr>
        <p:spPr>
          <a:xfrm>
            <a:off x="235224" y="-923330"/>
            <a:ext cx="11985801" cy="923330"/>
          </a:xfrm>
          <a:prstGeom prst="rect">
            <a:avLst/>
          </a:prstGeom>
          <a:noFill/>
        </p:spPr>
        <p:txBody>
          <a:bodyPr wrap="square" lIns="91440" tIns="45720" rIns="91440" bIns="45720">
            <a:spAutoFit/>
          </a:bodyPr>
          <a:lstStyle/>
          <a:p>
            <a:pPr algn="ctr"/>
            <a:r>
              <a:rPr lang="en-US" sz="540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LEVEL 2(L2) CACHE MEMORY</a:t>
            </a:r>
            <a:endParaRPr lang="en-US" sz="5400" b="0" cap="none" spc="0" dirty="0">
              <a:ln w="0"/>
              <a:solidFill>
                <a:srgbClr val="00B050"/>
              </a:solidFill>
              <a:effectLst>
                <a:outerShdw blurRad="38100" dist="25400" dir="5400000" algn="ctr" rotWithShape="0">
                  <a:srgbClr val="6E747A">
                    <a:alpha val="43000"/>
                  </a:srgbClr>
                </a:outerShdw>
              </a:effectLst>
              <a:latin typeface="Arial Black" panose="020B0A04020102020204" pitchFamily="34" charset="0"/>
            </a:endParaRPr>
          </a:p>
        </p:txBody>
      </p:sp>
      <p:sp>
        <p:nvSpPr>
          <p:cNvPr id="20" name="L3 content"/>
          <p:cNvSpPr txBox="1">
            <a:spLocks/>
          </p:cNvSpPr>
          <p:nvPr/>
        </p:nvSpPr>
        <p:spPr>
          <a:xfrm>
            <a:off x="1025654" y="1774112"/>
            <a:ext cx="10139634" cy="45259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indent="0" algn="just">
              <a:buFont typeface="Arial" panose="020B0604020202020204" pitchFamily="34" charset="0"/>
              <a:buNone/>
            </a:pPr>
            <a:r>
              <a:rPr lang="en-US" b="1" dirty="0" smtClean="0">
                <a:solidFill>
                  <a:schemeClr val="bg1"/>
                </a:solidFill>
              </a:rPr>
              <a:t>L3 Level 3 (L3) cache is the largest cache memory unit, and also the slowest one. It can range between 1MB to upwards of 8MB. Modern CPUs have dedicated space on the CPU die for the L3 cache, and it takes up a large chunk of the space. L2 and L3 caches are bigger than L1. They are extra caches built between the CPU and the RAM. Sometimes L2 is built into the CPU with L1. L2 and L3 caches take slightly longer to access than L1. The more L2 and L3 memory available, the faster a computer can run</a:t>
            </a:r>
            <a:r>
              <a:rPr lang="en-US" dirty="0" smtClean="0">
                <a:solidFill>
                  <a:schemeClr val="bg1"/>
                </a:solidFill>
              </a:rPr>
              <a:t>.</a:t>
            </a:r>
            <a:endParaRPr lang="en-US" dirty="0">
              <a:solidFill>
                <a:schemeClr val="bg1"/>
              </a:solidFill>
            </a:endParaRPr>
          </a:p>
        </p:txBody>
      </p:sp>
      <p:sp>
        <p:nvSpPr>
          <p:cNvPr id="21" name="L3"/>
          <p:cNvSpPr/>
          <p:nvPr/>
        </p:nvSpPr>
        <p:spPr>
          <a:xfrm>
            <a:off x="759478" y="-1086968"/>
            <a:ext cx="10876116" cy="923330"/>
          </a:xfrm>
          <a:prstGeom prst="rect">
            <a:avLst/>
          </a:prstGeom>
          <a:noFill/>
        </p:spPr>
        <p:txBody>
          <a:bodyPr wrap="square" lIns="91440" tIns="45720" rIns="91440" bIns="45720">
            <a:spAutoFit/>
          </a:bodyPr>
          <a:lstStyle/>
          <a:p>
            <a:pPr algn="ctr"/>
            <a:r>
              <a:rPr lang="en-US" sz="5400" b="0" cap="none" spc="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LEVEL 3 (L3) </a:t>
            </a:r>
            <a:r>
              <a:rPr lang="en-US" sz="540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Main memory</a:t>
            </a:r>
            <a:endParaRPr lang="en-US" sz="5400" b="0" cap="none" spc="0" dirty="0">
              <a:ln w="0"/>
              <a:solidFill>
                <a:schemeClr val="bg1"/>
              </a:solidFill>
              <a:effectLst>
                <a:outerShdw blurRad="38100" dist="25400" dir="5400000" algn="ctr" rotWithShape="0">
                  <a:srgbClr val="6E747A">
                    <a:alpha val="43000"/>
                  </a:srgbClr>
                </a:outerShdw>
              </a:effectLst>
              <a:latin typeface="Arial Black" panose="020B0A04020102020204" pitchFamily="34" charset="0"/>
            </a:endParaRPr>
          </a:p>
        </p:txBody>
      </p:sp>
      <p:sp>
        <p:nvSpPr>
          <p:cNvPr id="22" name="how it works"/>
          <p:cNvSpPr/>
          <p:nvPr/>
        </p:nvSpPr>
        <p:spPr>
          <a:xfrm>
            <a:off x="657413" y="64317"/>
            <a:ext cx="10876116" cy="923330"/>
          </a:xfrm>
          <a:prstGeom prst="rect">
            <a:avLst/>
          </a:prstGeom>
          <a:noFill/>
        </p:spPr>
        <p:txBody>
          <a:bodyPr wrap="square" lIns="91440" tIns="45720" rIns="91440" bIns="45720">
            <a:spAutoFit/>
          </a:bodyPr>
          <a:lstStyle/>
          <a:p>
            <a:pPr algn="ctr"/>
            <a:r>
              <a:rPr lang="en-US" sz="5400" dirty="0" smtClean="0">
                <a:ln w="0"/>
                <a:solidFill>
                  <a:schemeClr val="bg1"/>
                </a:solidFill>
                <a:effectLst>
                  <a:outerShdw blurRad="38100" dist="25400" dir="5400000" algn="ctr" rotWithShape="0">
                    <a:srgbClr val="6E747A">
                      <a:alpha val="43000"/>
                    </a:srgbClr>
                  </a:outerShdw>
                </a:effectLst>
                <a:latin typeface="Arial Black" panose="020B0A04020102020204" pitchFamily="34" charset="0"/>
              </a:rPr>
              <a:t>How it </a:t>
            </a:r>
            <a:r>
              <a:rPr lang="en-US" sz="540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works</a:t>
            </a:r>
            <a:r>
              <a:rPr lang="en-US" sz="5400"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t>?</a:t>
            </a:r>
            <a:endParaRPr lang="en-US" sz="5400" b="0" cap="none" spc="0" dirty="0">
              <a:ln w="0"/>
              <a:solidFill>
                <a:schemeClr val="bg1"/>
              </a:solidFill>
              <a:effectLst>
                <a:outerShdw blurRad="38100" dist="25400" dir="5400000" algn="ctr" rotWithShape="0">
                  <a:srgbClr val="6E747A">
                    <a:alpha val="43000"/>
                  </a:srgbClr>
                </a:outerShdw>
              </a:effectLst>
              <a:latin typeface="Arial Black" panose="020B0A04020102020204" pitchFamily="34" charset="0"/>
            </a:endParaRPr>
          </a:p>
        </p:txBody>
      </p:sp>
      <p:pic>
        <p:nvPicPr>
          <p:cNvPr id="23" name="working pic"/>
          <p:cNvPicPr>
            <a:picLocks noChangeAspect="1"/>
          </p:cNvPicPr>
          <p:nvPr/>
        </p:nvPicPr>
        <p:blipFill>
          <a:blip r:embed="rId4"/>
          <a:stretch>
            <a:fillRect/>
          </a:stretch>
        </p:blipFill>
        <p:spPr>
          <a:xfrm>
            <a:off x="12485270" y="1826665"/>
            <a:ext cx="5319834" cy="4484656"/>
          </a:xfrm>
          <a:prstGeom prst="rect">
            <a:avLst/>
          </a:prstGeom>
        </p:spPr>
      </p:pic>
      <p:sp>
        <p:nvSpPr>
          <p:cNvPr id="24" name="how cache memory works"/>
          <p:cNvSpPr txBox="1">
            <a:spLocks/>
          </p:cNvSpPr>
          <p:nvPr/>
        </p:nvSpPr>
        <p:spPr>
          <a:xfrm>
            <a:off x="12485270" y="1203960"/>
            <a:ext cx="4846320" cy="5365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solidFill>
                  <a:srgbClr val="00B050"/>
                </a:solidFill>
              </a:rPr>
              <a:t>How Cache memory works?</a:t>
            </a:r>
            <a:endParaRPr lang="en-US" dirty="0">
              <a:solidFill>
                <a:srgbClr val="00B050"/>
              </a:solidFill>
            </a:endParaRPr>
          </a:p>
        </p:txBody>
      </p:sp>
      <p:pic>
        <p:nvPicPr>
          <p:cNvPr id="2" name="memory pic"/>
          <p:cNvPicPr>
            <a:picLocks noChangeAspect="1"/>
          </p:cNvPicPr>
          <p:nvPr/>
        </p:nvPicPr>
        <p:blipFill>
          <a:blip r:embed="rId5"/>
          <a:stretch>
            <a:fillRect/>
          </a:stretch>
        </p:blipFill>
        <p:spPr>
          <a:xfrm>
            <a:off x="-5925136" y="1424848"/>
            <a:ext cx="4362266" cy="3230122"/>
          </a:xfrm>
          <a:prstGeom prst="rect">
            <a:avLst/>
          </a:prstGeom>
        </p:spPr>
      </p:pic>
      <p:sp>
        <p:nvSpPr>
          <p:cNvPr id="25" name="memory organzation"/>
          <p:cNvSpPr txBox="1">
            <a:spLocks/>
          </p:cNvSpPr>
          <p:nvPr/>
        </p:nvSpPr>
        <p:spPr>
          <a:xfrm>
            <a:off x="-3746782" y="4654970"/>
            <a:ext cx="3231792" cy="35827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smtClean="0">
                <a:solidFill>
                  <a:srgbClr val="00B0F0"/>
                </a:solidFill>
              </a:rPr>
              <a:t>MEMORY ORGANIZATION</a:t>
            </a:r>
            <a:endParaRPr lang="en-US" sz="2000" dirty="0">
              <a:solidFill>
                <a:srgbClr val="00B0F0"/>
              </a:solidFill>
            </a:endParaRPr>
          </a:p>
        </p:txBody>
      </p:sp>
      <p:sp>
        <p:nvSpPr>
          <p:cNvPr id="26" name="memory points"/>
          <p:cNvSpPr txBox="1">
            <a:spLocks/>
          </p:cNvSpPr>
          <p:nvPr/>
        </p:nvSpPr>
        <p:spPr>
          <a:xfrm>
            <a:off x="-5569329" y="5102771"/>
            <a:ext cx="5730240" cy="153098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smtClean="0">
                <a:solidFill>
                  <a:schemeClr val="bg1"/>
                </a:solidFill>
              </a:rPr>
              <a:t>The memory organization of the system is shown below:</a:t>
            </a:r>
          </a:p>
          <a:p>
            <a:pPr marL="514350" indent="-514350">
              <a:buFont typeface="Arial" panose="020B0604020202020204" pitchFamily="34" charset="0"/>
              <a:buAutoNum type="arabicPeriod"/>
            </a:pPr>
            <a:r>
              <a:rPr lang="en-US" sz="1800" dirty="0" smtClean="0">
                <a:solidFill>
                  <a:schemeClr val="bg1"/>
                </a:solidFill>
              </a:rPr>
              <a:t>At the core is CPU,</a:t>
            </a:r>
          </a:p>
          <a:p>
            <a:pPr marL="514350" indent="-514350">
              <a:buFont typeface="Arial" panose="020B0604020202020204" pitchFamily="34" charset="0"/>
              <a:buAutoNum type="arabicPeriod"/>
            </a:pPr>
            <a:r>
              <a:rPr lang="en-US" sz="1800" dirty="0" smtClean="0">
                <a:solidFill>
                  <a:schemeClr val="bg1"/>
                </a:solidFill>
              </a:rPr>
              <a:t>Cache memory,</a:t>
            </a:r>
          </a:p>
          <a:p>
            <a:pPr marL="514350" indent="-514350">
              <a:buFont typeface="Arial" panose="020B0604020202020204" pitchFamily="34" charset="0"/>
              <a:buAutoNum type="arabicPeriod"/>
            </a:pPr>
            <a:r>
              <a:rPr lang="en-US" sz="1800" dirty="0" smtClean="0">
                <a:solidFill>
                  <a:schemeClr val="bg1"/>
                </a:solidFill>
              </a:rPr>
              <a:t>RAM,</a:t>
            </a:r>
          </a:p>
          <a:p>
            <a:pPr marL="514350" indent="-514350">
              <a:buFont typeface="Arial" panose="020B0604020202020204" pitchFamily="34" charset="0"/>
              <a:buAutoNum type="arabicPeriod"/>
            </a:pPr>
            <a:r>
              <a:rPr lang="en-US" sz="1800" dirty="0" smtClean="0">
                <a:solidFill>
                  <a:schemeClr val="bg1"/>
                </a:solidFill>
              </a:rPr>
              <a:t>Storage device.</a:t>
            </a:r>
            <a:endParaRPr lang="en-US" sz="1800" dirty="0">
              <a:solidFill>
                <a:schemeClr val="bg1"/>
              </a:solidFill>
            </a:endParaRPr>
          </a:p>
        </p:txBody>
      </p:sp>
      <p:sp>
        <p:nvSpPr>
          <p:cNvPr id="27" name="Content Placeholder 6"/>
          <p:cNvSpPr txBox="1">
            <a:spLocks/>
          </p:cNvSpPr>
          <p:nvPr/>
        </p:nvSpPr>
        <p:spPr>
          <a:xfrm>
            <a:off x="1391586" y="2419576"/>
            <a:ext cx="9407769" cy="16678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8800" dirty="0" smtClean="0">
                <a:solidFill>
                  <a:schemeClr val="accent1"/>
                </a:solidFill>
                <a:latin typeface="Berlin Sans FB Demi" panose="020E0802020502020306" pitchFamily="34" charset="0"/>
              </a:rPr>
              <a:t>THANK YOU.</a:t>
            </a:r>
            <a:endParaRPr lang="en-US" sz="8800" dirty="0">
              <a:solidFill>
                <a:schemeClr val="accent1"/>
              </a:solidFill>
              <a:latin typeface="Berlin Sans FB Demi" panose="020E0802020502020306" pitchFamily="34" charset="0"/>
            </a:endParaRPr>
          </a:p>
        </p:txBody>
      </p:sp>
    </p:spTree>
    <p:extLst>
      <p:ext uri="{BB962C8B-B14F-4D97-AF65-F5344CB8AC3E}">
        <p14:creationId xmlns:p14="http://schemas.microsoft.com/office/powerpoint/2010/main" val="1809033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1000"/>
                                        <p:tgtEl>
                                          <p:spTgt spid="16"/>
                                        </p:tgtEl>
                                      </p:cBhvr>
                                    </p:animEffect>
                                  </p:childTnLst>
                                </p:cTn>
                              </p:par>
                              <p:par>
                                <p:cTn id="8" presetID="14" presetClass="entr" presetSubtype="10"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randombar(horizontal)">
                                      <p:cBhvr>
                                        <p:cTn id="10" dur="500"/>
                                        <p:tgtEl>
                                          <p:spTgt spid="3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16"/>
                                        </p:tgtEl>
                                      </p:cBhvr>
                                    </p:animEffect>
                                    <p:set>
                                      <p:cBhvr>
                                        <p:cTn id="15" dur="1" fill="hold">
                                          <p:stCondLst>
                                            <p:cond delay="499"/>
                                          </p:stCondLst>
                                        </p:cTn>
                                        <p:tgtEl>
                                          <p:spTgt spid="16"/>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500"/>
                                        <p:tgtEl>
                                          <p:spTgt spid="33"/>
                                        </p:tgtEl>
                                      </p:cBhvr>
                                    </p:animEffect>
                                    <p:set>
                                      <p:cBhvr>
                                        <p:cTn id="18" dur="1" fill="hold">
                                          <p:stCondLst>
                                            <p:cond delay="499"/>
                                          </p:stCondLst>
                                        </p:cTn>
                                        <p:tgtEl>
                                          <p:spTgt spid="33"/>
                                        </p:tgtEl>
                                        <p:attrNameLst>
                                          <p:attrName>style.visibility</p:attrName>
                                        </p:attrNameLst>
                                      </p:cBhvr>
                                      <p:to>
                                        <p:strVal val="hidden"/>
                                      </p:to>
                                    </p:set>
                                  </p:childTnLst>
                                </p:cTn>
                              </p:par>
                              <p:par>
                                <p:cTn id="19" presetID="14" presetClass="entr" presetSubtype="10" fill="hold" grpId="0"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randombar(horizontal)">
                                      <p:cBhvr>
                                        <p:cTn id="21" dur="500"/>
                                        <p:tgtEl>
                                          <p:spTgt spid="34"/>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35">
                                            <p:txEl>
                                              <p:pRg st="0" end="0"/>
                                            </p:txEl>
                                          </p:spTgt>
                                        </p:tgtEl>
                                        <p:attrNameLst>
                                          <p:attrName>style.visibility</p:attrName>
                                        </p:attrNameLst>
                                      </p:cBhvr>
                                      <p:to>
                                        <p:strVal val="visible"/>
                                      </p:to>
                                    </p:set>
                                    <p:animEffect transition="in" filter="randombar(horizontal)">
                                      <p:cBhvr>
                                        <p:cTn id="24" dur="500"/>
                                        <p:tgtEl>
                                          <p:spTgt spid="35">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grpId="1" nodeType="clickEffect">
                                  <p:stCondLst>
                                    <p:cond delay="0"/>
                                  </p:stCondLst>
                                  <p:childTnLst>
                                    <p:animEffect transition="out" filter="fade">
                                      <p:cBhvr>
                                        <p:cTn id="28" dur="500"/>
                                        <p:tgtEl>
                                          <p:spTgt spid="34"/>
                                        </p:tgtEl>
                                      </p:cBhvr>
                                    </p:animEffect>
                                    <p:set>
                                      <p:cBhvr>
                                        <p:cTn id="29" dur="1" fill="hold">
                                          <p:stCondLst>
                                            <p:cond delay="499"/>
                                          </p:stCondLst>
                                        </p:cTn>
                                        <p:tgtEl>
                                          <p:spTgt spid="34"/>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35">
                                            <p:txEl>
                                              <p:pRg st="0" end="0"/>
                                            </p:txEl>
                                          </p:spTgt>
                                        </p:tgtEl>
                                      </p:cBhvr>
                                    </p:animEffect>
                                    <p:set>
                                      <p:cBhvr>
                                        <p:cTn id="32" dur="1" fill="hold">
                                          <p:stCondLst>
                                            <p:cond delay="499"/>
                                          </p:stCondLst>
                                        </p:cTn>
                                        <p:tgtEl>
                                          <p:spTgt spid="35">
                                            <p:txEl>
                                              <p:pRg st="0" end="0"/>
                                            </p:txEl>
                                          </p:spTgt>
                                        </p:tgtEl>
                                        <p:attrNameLst>
                                          <p:attrName>style.visibility</p:attrName>
                                        </p:attrNameLst>
                                      </p:cBhvr>
                                      <p:to>
                                        <p:strVal val="hidden"/>
                                      </p:to>
                                    </p:set>
                                  </p:childTnLst>
                                </p:cTn>
                              </p:par>
                            </p:childTnLst>
                          </p:cTn>
                        </p:par>
                        <p:par>
                          <p:cTn id="33" fill="hold">
                            <p:stCondLst>
                              <p:cond delay="500"/>
                            </p:stCondLst>
                            <p:childTnLst>
                              <p:par>
                                <p:cTn id="34" presetID="42" presetClass="path" presetSubtype="0" accel="50000" decel="50000" fill="hold" grpId="0" nodeType="afterEffect">
                                  <p:stCondLst>
                                    <p:cond delay="0"/>
                                  </p:stCondLst>
                                  <p:childTnLst>
                                    <p:animMotion origin="layout" path="M 2.08333E-6 2.59259E-6 L -0.00495 0.15556 " pathEditMode="fixed" rAng="0" ptsTypes="AA">
                                      <p:cBhvr>
                                        <p:cTn id="35" dur="2000" fill="hold"/>
                                        <p:tgtEl>
                                          <p:spTgt spid="42"/>
                                        </p:tgtEl>
                                        <p:attrNameLst>
                                          <p:attrName>ppt_x</p:attrName>
                                          <p:attrName>ppt_y</p:attrName>
                                        </p:attrNameLst>
                                      </p:cBhvr>
                                      <p:rCtr x="-208" y="7755"/>
                                    </p:animMotion>
                                  </p:childTnLst>
                                </p:cTn>
                              </p:par>
                              <p:par>
                                <p:cTn id="36" presetID="42" presetClass="entr" presetSubtype="0" fill="hold" grpId="0" nodeType="withEffect">
                                  <p:stCondLst>
                                    <p:cond delay="0"/>
                                  </p:stCondLst>
                                  <p:childTnLst>
                                    <p:set>
                                      <p:cBhvr>
                                        <p:cTn id="37" dur="1" fill="hold">
                                          <p:stCondLst>
                                            <p:cond delay="0"/>
                                          </p:stCondLst>
                                        </p:cTn>
                                        <p:tgtEl>
                                          <p:spTgt spid="40"/>
                                        </p:tgtEl>
                                        <p:attrNameLst>
                                          <p:attrName>style.visibility</p:attrName>
                                        </p:attrNameLst>
                                      </p:cBhvr>
                                      <p:to>
                                        <p:strVal val="visible"/>
                                      </p:to>
                                    </p:set>
                                    <p:animEffect transition="in" filter="fade">
                                      <p:cBhvr>
                                        <p:cTn id="38" dur="1000"/>
                                        <p:tgtEl>
                                          <p:spTgt spid="40"/>
                                        </p:tgtEl>
                                      </p:cBhvr>
                                    </p:animEffect>
                                    <p:anim calcmode="lin" valueType="num">
                                      <p:cBhvr>
                                        <p:cTn id="39" dur="1000" fill="hold"/>
                                        <p:tgtEl>
                                          <p:spTgt spid="40"/>
                                        </p:tgtEl>
                                        <p:attrNameLst>
                                          <p:attrName>ppt_x</p:attrName>
                                        </p:attrNameLst>
                                      </p:cBhvr>
                                      <p:tavLst>
                                        <p:tav tm="0">
                                          <p:val>
                                            <p:strVal val="#ppt_x"/>
                                          </p:val>
                                        </p:tav>
                                        <p:tav tm="100000">
                                          <p:val>
                                            <p:strVal val="#ppt_x"/>
                                          </p:val>
                                        </p:tav>
                                      </p:tavLst>
                                    </p:anim>
                                    <p:anim calcmode="lin" valueType="num">
                                      <p:cBhvr>
                                        <p:cTn id="40" dur="1000" fill="hold"/>
                                        <p:tgtEl>
                                          <p:spTgt spid="40"/>
                                        </p:tgtEl>
                                        <p:attrNameLst>
                                          <p:attrName>ppt_y</p:attrName>
                                        </p:attrNameLst>
                                      </p:cBhvr>
                                      <p:tavLst>
                                        <p:tav tm="0">
                                          <p:val>
                                            <p:strVal val="#ppt_y+.1"/>
                                          </p:val>
                                        </p:tav>
                                        <p:tav tm="100000">
                                          <p:val>
                                            <p:strVal val="#ppt_y"/>
                                          </p:val>
                                        </p:tav>
                                      </p:tavLst>
                                    </p:anim>
                                  </p:childTnLst>
                                </p:cTn>
                              </p:par>
                              <p:par>
                                <p:cTn id="41" presetID="63" presetClass="path" presetSubtype="0" accel="50000" decel="50000" fill="hold" grpId="0" nodeType="withEffect">
                                  <p:stCondLst>
                                    <p:cond delay="0"/>
                                  </p:stCondLst>
                                  <p:childTnLst>
                                    <p:animMotion origin="layout" path="M -8.33333E-7 -4.07407E-6 L 0.45703 0.00393 " pathEditMode="relative" rAng="0" ptsTypes="AA">
                                      <p:cBhvr>
                                        <p:cTn id="42" dur="2000" fill="hold"/>
                                        <p:tgtEl>
                                          <p:spTgt spid="43"/>
                                        </p:tgtEl>
                                        <p:attrNameLst>
                                          <p:attrName>ppt_x</p:attrName>
                                          <p:attrName>ppt_y</p:attrName>
                                        </p:attrNameLst>
                                      </p:cBhvr>
                                      <p:rCtr x="22122" y="162"/>
                                    </p:animMotion>
                                  </p:childTnLst>
                                </p:cTn>
                              </p:par>
                              <p:par>
                                <p:cTn id="43" presetID="63" presetClass="path" presetSubtype="0" accel="50000" decel="50000" fill="hold" grpId="0" nodeType="withEffect">
                                  <p:stCondLst>
                                    <p:cond delay="0"/>
                                  </p:stCondLst>
                                  <p:childTnLst>
                                    <p:animMotion origin="layout" path="M -0.27968 -0.00162 L 0.68281 -0.00162 " pathEditMode="relative" rAng="0" ptsTypes="AA">
                                      <p:cBhvr>
                                        <p:cTn id="44" dur="2000" fill="hold"/>
                                        <p:tgtEl>
                                          <p:spTgt spid="44"/>
                                        </p:tgtEl>
                                        <p:attrNameLst>
                                          <p:attrName>ppt_x</p:attrName>
                                          <p:attrName>ppt_y</p:attrName>
                                        </p:attrNameLst>
                                      </p:cBhvr>
                                      <p:rCtr x="47865" y="0"/>
                                    </p:animMotion>
                                  </p:childTnLst>
                                </p:cTn>
                              </p:par>
                            </p:childTnLst>
                          </p:cTn>
                        </p:par>
                      </p:childTnLst>
                    </p:cTn>
                  </p:par>
                  <p:par>
                    <p:cTn id="45" fill="hold">
                      <p:stCondLst>
                        <p:cond delay="indefinite"/>
                      </p:stCondLst>
                      <p:childTnLst>
                        <p:par>
                          <p:cTn id="46" fill="hold">
                            <p:stCondLst>
                              <p:cond delay="0"/>
                            </p:stCondLst>
                            <p:childTnLst>
                              <p:par>
                                <p:cTn id="47" presetID="64" presetClass="path" presetSubtype="0" accel="50000" decel="50000" fill="hold" grpId="1" nodeType="clickEffect">
                                  <p:stCondLst>
                                    <p:cond delay="0"/>
                                  </p:stCondLst>
                                  <p:childTnLst>
                                    <p:animMotion origin="layout" path="M -0.00495 0.15556 L -0.00495 -0.09444 " pathEditMode="relative" rAng="0" ptsTypes="AA">
                                      <p:cBhvr>
                                        <p:cTn id="48" dur="2000" fill="hold"/>
                                        <p:tgtEl>
                                          <p:spTgt spid="42"/>
                                        </p:tgtEl>
                                        <p:attrNameLst>
                                          <p:attrName>ppt_x</p:attrName>
                                          <p:attrName>ppt_y</p:attrName>
                                        </p:attrNameLst>
                                      </p:cBhvr>
                                      <p:rCtr x="0" y="-12500"/>
                                    </p:animMotion>
                                  </p:childTnLst>
                                </p:cTn>
                              </p:par>
                              <p:par>
                                <p:cTn id="49" presetID="35" presetClass="path" presetSubtype="0" accel="50000" decel="50000" fill="hold" grpId="1" nodeType="withEffect">
                                  <p:stCondLst>
                                    <p:cond delay="0"/>
                                  </p:stCondLst>
                                  <p:childTnLst>
                                    <p:animMotion origin="layout" path="M 0.45704 0.00393 L -0.31485 0.00463 " pathEditMode="relative" rAng="0" ptsTypes="AA">
                                      <p:cBhvr>
                                        <p:cTn id="50" dur="2000" fill="hold"/>
                                        <p:tgtEl>
                                          <p:spTgt spid="43"/>
                                        </p:tgtEl>
                                        <p:attrNameLst>
                                          <p:attrName>ppt_x</p:attrName>
                                          <p:attrName>ppt_y</p:attrName>
                                        </p:attrNameLst>
                                      </p:cBhvr>
                                      <p:rCtr x="-38828" y="116"/>
                                    </p:animMotion>
                                  </p:childTnLst>
                                </p:cTn>
                              </p:par>
                              <p:par>
                                <p:cTn id="51" presetID="42" presetClass="path" presetSubtype="0" accel="50000" decel="50000" fill="hold" grpId="1" nodeType="withEffect">
                                  <p:stCondLst>
                                    <p:cond delay="0"/>
                                  </p:stCondLst>
                                  <p:childTnLst>
                                    <p:animMotion origin="layout" path="M 0.68281 -0.00162 L -0.27969 -0.00162 " pathEditMode="relative" rAng="0" ptsTypes="AA">
                                      <p:cBhvr>
                                        <p:cTn id="52" dur="2000" fill="hold"/>
                                        <p:tgtEl>
                                          <p:spTgt spid="44"/>
                                        </p:tgtEl>
                                        <p:attrNameLst>
                                          <p:attrName>ppt_x</p:attrName>
                                          <p:attrName>ppt_y</p:attrName>
                                        </p:attrNameLst>
                                      </p:cBhvr>
                                      <p:rCtr x="-48125" y="0"/>
                                    </p:animMotion>
                                  </p:childTnLst>
                                </p:cTn>
                              </p:par>
                              <p:par>
                                <p:cTn id="53" presetID="42" presetClass="path" presetSubtype="0" accel="50000" decel="50000" fill="hold" grpId="0" nodeType="withEffect">
                                  <p:stCondLst>
                                    <p:cond delay="0"/>
                                  </p:stCondLst>
                                  <p:childTnLst>
                                    <p:animMotion origin="layout" path="M 2.08333E-6 7.40741E-7 L 0.00078 0.23658 " pathEditMode="relative" rAng="0" ptsTypes="AA">
                                      <p:cBhvr>
                                        <p:cTn id="54" dur="1500" fill="hold"/>
                                        <p:tgtEl>
                                          <p:spTgt spid="45"/>
                                        </p:tgtEl>
                                        <p:attrNameLst>
                                          <p:attrName>ppt_x</p:attrName>
                                          <p:attrName>ppt_y</p:attrName>
                                        </p:attrNameLst>
                                      </p:cBhvr>
                                      <p:rCtr x="65" y="11782"/>
                                    </p:animMotion>
                                  </p:childTnLst>
                                </p:cTn>
                              </p:par>
                              <p:par>
                                <p:cTn id="55" presetID="2" presetClass="entr" presetSubtype="4" fill="hold" grpId="0" nodeType="withEffect">
                                  <p:stCondLst>
                                    <p:cond delay="0"/>
                                  </p:stCondLst>
                                  <p:childTnLst>
                                    <p:set>
                                      <p:cBhvr>
                                        <p:cTn id="56" dur="1" fill="hold">
                                          <p:stCondLst>
                                            <p:cond delay="0"/>
                                          </p:stCondLst>
                                        </p:cTn>
                                        <p:tgtEl>
                                          <p:spTgt spid="48"/>
                                        </p:tgtEl>
                                        <p:attrNameLst>
                                          <p:attrName>style.visibility</p:attrName>
                                        </p:attrNameLst>
                                      </p:cBhvr>
                                      <p:to>
                                        <p:strVal val="visible"/>
                                      </p:to>
                                    </p:set>
                                    <p:anim calcmode="lin" valueType="num">
                                      <p:cBhvr additive="base">
                                        <p:cTn id="57" dur="1000" fill="hold"/>
                                        <p:tgtEl>
                                          <p:spTgt spid="48"/>
                                        </p:tgtEl>
                                        <p:attrNameLst>
                                          <p:attrName>ppt_x</p:attrName>
                                        </p:attrNameLst>
                                      </p:cBhvr>
                                      <p:tavLst>
                                        <p:tav tm="0">
                                          <p:val>
                                            <p:strVal val="#ppt_x"/>
                                          </p:val>
                                        </p:tav>
                                        <p:tav tm="100000">
                                          <p:val>
                                            <p:strVal val="#ppt_x"/>
                                          </p:val>
                                        </p:tav>
                                      </p:tavLst>
                                    </p:anim>
                                    <p:anim calcmode="lin" valueType="num">
                                      <p:cBhvr additive="base">
                                        <p:cTn id="58" dur="10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64" presetClass="path" presetSubtype="0" accel="50000" decel="50000" fill="hold" grpId="1" nodeType="clickEffect">
                                  <p:stCondLst>
                                    <p:cond delay="0"/>
                                  </p:stCondLst>
                                  <p:childTnLst>
                                    <p:animMotion origin="layout" path="M 0.00078 0.23658 L 2.08333E-6 -4.44444E-6 " pathEditMode="relative" rAng="0" ptsTypes="AA">
                                      <p:cBhvr>
                                        <p:cTn id="62" dur="1000" fill="hold"/>
                                        <p:tgtEl>
                                          <p:spTgt spid="45"/>
                                        </p:tgtEl>
                                        <p:attrNameLst>
                                          <p:attrName>ppt_x</p:attrName>
                                          <p:attrName>ppt_y</p:attrName>
                                        </p:attrNameLst>
                                      </p:cBhvr>
                                      <p:rCtr x="-65" y="-11875"/>
                                    </p:animMotion>
                                  </p:childTnLst>
                                </p:cTn>
                              </p:par>
                              <p:par>
                                <p:cTn id="63" presetID="2" presetClass="exit" presetSubtype="4" fill="hold" grpId="1" nodeType="withEffect">
                                  <p:stCondLst>
                                    <p:cond delay="0"/>
                                  </p:stCondLst>
                                  <p:childTnLst>
                                    <p:anim calcmode="lin" valueType="num">
                                      <p:cBhvr additive="base">
                                        <p:cTn id="64" dur="500"/>
                                        <p:tgtEl>
                                          <p:spTgt spid="48"/>
                                        </p:tgtEl>
                                        <p:attrNameLst>
                                          <p:attrName>ppt_x</p:attrName>
                                        </p:attrNameLst>
                                      </p:cBhvr>
                                      <p:tavLst>
                                        <p:tav tm="0">
                                          <p:val>
                                            <p:strVal val="ppt_x"/>
                                          </p:val>
                                        </p:tav>
                                        <p:tav tm="100000">
                                          <p:val>
                                            <p:strVal val="ppt_x"/>
                                          </p:val>
                                        </p:tav>
                                      </p:tavLst>
                                    </p:anim>
                                    <p:anim calcmode="lin" valueType="num">
                                      <p:cBhvr additive="base">
                                        <p:cTn id="65" dur="500"/>
                                        <p:tgtEl>
                                          <p:spTgt spid="48"/>
                                        </p:tgtEl>
                                        <p:attrNameLst>
                                          <p:attrName>ppt_y</p:attrName>
                                        </p:attrNameLst>
                                      </p:cBhvr>
                                      <p:tavLst>
                                        <p:tav tm="0">
                                          <p:val>
                                            <p:strVal val="ppt_y"/>
                                          </p:val>
                                        </p:tav>
                                        <p:tav tm="100000">
                                          <p:val>
                                            <p:strVal val="1+ppt_h/2"/>
                                          </p:val>
                                        </p:tav>
                                      </p:tavLst>
                                    </p:anim>
                                    <p:set>
                                      <p:cBhvr>
                                        <p:cTn id="66" dur="1" fill="hold">
                                          <p:stCondLst>
                                            <p:cond delay="499"/>
                                          </p:stCondLst>
                                        </p:cTn>
                                        <p:tgtEl>
                                          <p:spTgt spid="48"/>
                                        </p:tgtEl>
                                        <p:attrNameLst>
                                          <p:attrName>style.visibility</p:attrName>
                                        </p:attrNameLst>
                                      </p:cBhvr>
                                      <p:to>
                                        <p:strVal val="hidden"/>
                                      </p:to>
                                    </p:set>
                                  </p:childTnLst>
                                </p:cTn>
                              </p:par>
                              <p:par>
                                <p:cTn id="67" presetID="42" presetClass="path" presetSubtype="0" accel="50000" decel="50000" fill="hold" grpId="0" nodeType="withEffect">
                                  <p:stCondLst>
                                    <p:cond delay="0"/>
                                  </p:stCondLst>
                                  <p:childTnLst>
                                    <p:animMotion origin="layout" path="M 5.89806E-17 -0.25 L -0.00456 0.14745 " pathEditMode="relative" rAng="0" ptsTypes="AA">
                                      <p:cBhvr>
                                        <p:cTn id="68" dur="1000" fill="hold"/>
                                        <p:tgtEl>
                                          <p:spTgt spid="51"/>
                                        </p:tgtEl>
                                        <p:attrNameLst>
                                          <p:attrName>ppt_x</p:attrName>
                                          <p:attrName>ppt_y</p:attrName>
                                        </p:attrNameLst>
                                      </p:cBhvr>
                                      <p:rCtr x="313" y="18681"/>
                                    </p:animMotion>
                                  </p:childTnLst>
                                </p:cTn>
                              </p:par>
                              <p:par>
                                <p:cTn id="69" presetID="2" presetClass="entr" presetSubtype="4" fill="hold" grpId="0" nodeType="withEffect">
                                  <p:stCondLst>
                                    <p:cond delay="0"/>
                                  </p:stCondLst>
                                  <p:childTnLst>
                                    <p:set>
                                      <p:cBhvr>
                                        <p:cTn id="70" dur="1" fill="hold">
                                          <p:stCondLst>
                                            <p:cond delay="0"/>
                                          </p:stCondLst>
                                        </p:cTn>
                                        <p:tgtEl>
                                          <p:spTgt spid="50"/>
                                        </p:tgtEl>
                                        <p:attrNameLst>
                                          <p:attrName>style.visibility</p:attrName>
                                        </p:attrNameLst>
                                      </p:cBhvr>
                                      <p:to>
                                        <p:strVal val="visible"/>
                                      </p:to>
                                    </p:set>
                                    <p:anim calcmode="lin" valueType="num">
                                      <p:cBhvr additive="base">
                                        <p:cTn id="71" dur="1000" fill="hold"/>
                                        <p:tgtEl>
                                          <p:spTgt spid="50"/>
                                        </p:tgtEl>
                                        <p:attrNameLst>
                                          <p:attrName>ppt_x</p:attrName>
                                        </p:attrNameLst>
                                      </p:cBhvr>
                                      <p:tavLst>
                                        <p:tav tm="0">
                                          <p:val>
                                            <p:strVal val="#ppt_x"/>
                                          </p:val>
                                        </p:tav>
                                        <p:tav tm="100000">
                                          <p:val>
                                            <p:strVal val="#ppt_x"/>
                                          </p:val>
                                        </p:tav>
                                      </p:tavLst>
                                    </p:anim>
                                    <p:anim calcmode="lin" valueType="num">
                                      <p:cBhvr additive="base">
                                        <p:cTn id="72" dur="10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xit" presetSubtype="4" fill="hold" grpId="1" nodeType="clickEffect">
                                  <p:stCondLst>
                                    <p:cond delay="0"/>
                                  </p:stCondLst>
                                  <p:childTnLst>
                                    <p:anim calcmode="lin" valueType="num">
                                      <p:cBhvr additive="base">
                                        <p:cTn id="76" dur="1000"/>
                                        <p:tgtEl>
                                          <p:spTgt spid="50"/>
                                        </p:tgtEl>
                                        <p:attrNameLst>
                                          <p:attrName>ppt_x</p:attrName>
                                        </p:attrNameLst>
                                      </p:cBhvr>
                                      <p:tavLst>
                                        <p:tav tm="0">
                                          <p:val>
                                            <p:strVal val="ppt_x"/>
                                          </p:val>
                                        </p:tav>
                                        <p:tav tm="100000">
                                          <p:val>
                                            <p:strVal val="ppt_x"/>
                                          </p:val>
                                        </p:tav>
                                      </p:tavLst>
                                    </p:anim>
                                    <p:anim calcmode="lin" valueType="num">
                                      <p:cBhvr additive="base">
                                        <p:cTn id="77" dur="1000"/>
                                        <p:tgtEl>
                                          <p:spTgt spid="50"/>
                                        </p:tgtEl>
                                        <p:attrNameLst>
                                          <p:attrName>ppt_y</p:attrName>
                                        </p:attrNameLst>
                                      </p:cBhvr>
                                      <p:tavLst>
                                        <p:tav tm="0">
                                          <p:val>
                                            <p:strVal val="ppt_y"/>
                                          </p:val>
                                        </p:tav>
                                        <p:tav tm="100000">
                                          <p:val>
                                            <p:strVal val="1+ppt_h/2"/>
                                          </p:val>
                                        </p:tav>
                                      </p:tavLst>
                                    </p:anim>
                                    <p:set>
                                      <p:cBhvr>
                                        <p:cTn id="78" dur="1" fill="hold">
                                          <p:stCondLst>
                                            <p:cond delay="999"/>
                                          </p:stCondLst>
                                        </p:cTn>
                                        <p:tgtEl>
                                          <p:spTgt spid="50"/>
                                        </p:tgtEl>
                                        <p:attrNameLst>
                                          <p:attrName>style.visibility</p:attrName>
                                        </p:attrNameLst>
                                      </p:cBhvr>
                                      <p:to>
                                        <p:strVal val="hidden"/>
                                      </p:to>
                                    </p:set>
                                  </p:childTnLst>
                                </p:cTn>
                              </p:par>
                              <p:par>
                                <p:cTn id="79" presetID="64" presetClass="path" presetSubtype="0" accel="50000" decel="50000" fill="hold" grpId="1" nodeType="withEffect">
                                  <p:stCondLst>
                                    <p:cond delay="0"/>
                                  </p:stCondLst>
                                  <p:childTnLst>
                                    <p:animMotion origin="layout" path="M -0.00456 0.14745 L -2.08333E-6 -0.25 " pathEditMode="relative" rAng="0" ptsTypes="AA">
                                      <p:cBhvr>
                                        <p:cTn id="80" dur="2000" fill="hold"/>
                                        <p:tgtEl>
                                          <p:spTgt spid="51"/>
                                        </p:tgtEl>
                                        <p:attrNameLst>
                                          <p:attrName>ppt_x</p:attrName>
                                          <p:attrName>ppt_y</p:attrName>
                                        </p:attrNameLst>
                                      </p:cBhvr>
                                      <p:rCtr x="-560" y="-17454"/>
                                    </p:animMotion>
                                  </p:childTnLst>
                                </p:cTn>
                              </p:par>
                              <p:par>
                                <p:cTn id="81" presetID="42" presetClass="path" presetSubtype="0" accel="50000" decel="50000" fill="hold" grpId="0" nodeType="withEffect">
                                  <p:stCondLst>
                                    <p:cond delay="0"/>
                                  </p:stCondLst>
                                  <p:childTnLst>
                                    <p:animMotion origin="layout" path="M -3.33333E-6 3.7037E-6 L -0.00143 0.1875 " pathEditMode="relative" rAng="0" ptsTypes="AA">
                                      <p:cBhvr>
                                        <p:cTn id="82" dur="1000" fill="hold"/>
                                        <p:tgtEl>
                                          <p:spTgt spid="21"/>
                                        </p:tgtEl>
                                        <p:attrNameLst>
                                          <p:attrName>ppt_x</p:attrName>
                                          <p:attrName>ppt_y</p:attrName>
                                        </p:attrNameLst>
                                      </p:cBhvr>
                                      <p:rCtr x="-78" y="9375"/>
                                    </p:animMotion>
                                  </p:childTnLst>
                                </p:cTn>
                              </p:par>
                              <p:par>
                                <p:cTn id="83" presetID="42" presetClass="entr" presetSubtype="0" fill="hold" grpId="0" nodeType="withEffect">
                                  <p:stCondLst>
                                    <p:cond delay="0"/>
                                  </p:stCondLst>
                                  <p:childTnLst>
                                    <p:set>
                                      <p:cBhvr>
                                        <p:cTn id="84" dur="1" fill="hold">
                                          <p:stCondLst>
                                            <p:cond delay="0"/>
                                          </p:stCondLst>
                                        </p:cTn>
                                        <p:tgtEl>
                                          <p:spTgt spid="20"/>
                                        </p:tgtEl>
                                        <p:attrNameLst>
                                          <p:attrName>style.visibility</p:attrName>
                                        </p:attrNameLst>
                                      </p:cBhvr>
                                      <p:to>
                                        <p:strVal val="visible"/>
                                      </p:to>
                                    </p:set>
                                    <p:animEffect transition="in" filter="fade">
                                      <p:cBhvr>
                                        <p:cTn id="85" dur="1000"/>
                                        <p:tgtEl>
                                          <p:spTgt spid="20"/>
                                        </p:tgtEl>
                                      </p:cBhvr>
                                    </p:animEffect>
                                    <p:anim calcmode="lin" valueType="num">
                                      <p:cBhvr>
                                        <p:cTn id="86" dur="1000" fill="hold"/>
                                        <p:tgtEl>
                                          <p:spTgt spid="20"/>
                                        </p:tgtEl>
                                        <p:attrNameLst>
                                          <p:attrName>ppt_x</p:attrName>
                                        </p:attrNameLst>
                                      </p:cBhvr>
                                      <p:tavLst>
                                        <p:tav tm="0">
                                          <p:val>
                                            <p:strVal val="#ppt_x"/>
                                          </p:val>
                                        </p:tav>
                                        <p:tav tm="100000">
                                          <p:val>
                                            <p:strVal val="#ppt_x"/>
                                          </p:val>
                                        </p:tav>
                                      </p:tavLst>
                                    </p:anim>
                                    <p:anim calcmode="lin" valueType="num">
                                      <p:cBhvr>
                                        <p:cTn id="87"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64" presetClass="path" presetSubtype="0" accel="50000" decel="50000" fill="hold" grpId="1" nodeType="clickEffect">
                                  <p:stCondLst>
                                    <p:cond delay="0"/>
                                  </p:stCondLst>
                                  <p:childTnLst>
                                    <p:animMotion origin="layout" path="M -0.00143 0.1875 L 7.37257E-18 1.85185E-6 " pathEditMode="relative" rAng="0" ptsTypes="AA">
                                      <p:cBhvr>
                                        <p:cTn id="91" dur="2000" fill="hold"/>
                                        <p:tgtEl>
                                          <p:spTgt spid="21"/>
                                        </p:tgtEl>
                                        <p:attrNameLst>
                                          <p:attrName>ppt_x</p:attrName>
                                          <p:attrName>ppt_y</p:attrName>
                                        </p:attrNameLst>
                                      </p:cBhvr>
                                      <p:rCtr x="-39" y="-9606"/>
                                    </p:animMotion>
                                  </p:childTnLst>
                                </p:cTn>
                              </p:par>
                              <p:par>
                                <p:cTn id="92" presetID="42" presetClass="exit" presetSubtype="0" fill="hold" grpId="1" nodeType="withEffect">
                                  <p:stCondLst>
                                    <p:cond delay="0"/>
                                  </p:stCondLst>
                                  <p:childTnLst>
                                    <p:animEffect transition="out" filter="fade">
                                      <p:cBhvr>
                                        <p:cTn id="93" dur="1000"/>
                                        <p:tgtEl>
                                          <p:spTgt spid="20"/>
                                        </p:tgtEl>
                                      </p:cBhvr>
                                    </p:animEffect>
                                    <p:anim calcmode="lin" valueType="num">
                                      <p:cBhvr>
                                        <p:cTn id="94" dur="1000"/>
                                        <p:tgtEl>
                                          <p:spTgt spid="20"/>
                                        </p:tgtEl>
                                        <p:attrNameLst>
                                          <p:attrName>ppt_x</p:attrName>
                                        </p:attrNameLst>
                                      </p:cBhvr>
                                      <p:tavLst>
                                        <p:tav tm="0">
                                          <p:val>
                                            <p:strVal val="ppt_x"/>
                                          </p:val>
                                        </p:tav>
                                        <p:tav tm="100000">
                                          <p:val>
                                            <p:strVal val="ppt_x"/>
                                          </p:val>
                                        </p:tav>
                                      </p:tavLst>
                                    </p:anim>
                                    <p:anim calcmode="lin" valueType="num">
                                      <p:cBhvr>
                                        <p:cTn id="95" dur="1000"/>
                                        <p:tgtEl>
                                          <p:spTgt spid="20"/>
                                        </p:tgtEl>
                                        <p:attrNameLst>
                                          <p:attrName>ppt_y</p:attrName>
                                        </p:attrNameLst>
                                      </p:cBhvr>
                                      <p:tavLst>
                                        <p:tav tm="0">
                                          <p:val>
                                            <p:strVal val="ppt_y"/>
                                          </p:val>
                                        </p:tav>
                                        <p:tav tm="100000">
                                          <p:val>
                                            <p:strVal val="ppt_y+.1"/>
                                          </p:val>
                                        </p:tav>
                                      </p:tavLst>
                                    </p:anim>
                                    <p:set>
                                      <p:cBhvr>
                                        <p:cTn id="96" dur="1" fill="hold">
                                          <p:stCondLst>
                                            <p:cond delay="999"/>
                                          </p:stCondLst>
                                        </p:cTn>
                                        <p:tgtEl>
                                          <p:spTgt spid="20"/>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22"/>
                                        </p:tgtEl>
                                        <p:attrNameLst>
                                          <p:attrName>style.visibility</p:attrName>
                                        </p:attrNameLst>
                                      </p:cBhvr>
                                      <p:to>
                                        <p:strVal val="visible"/>
                                      </p:to>
                                    </p:set>
                                    <p:animEffect transition="in" filter="fade">
                                      <p:cBhvr>
                                        <p:cTn id="101" dur="500"/>
                                        <p:tgtEl>
                                          <p:spTgt spid="22"/>
                                        </p:tgtEl>
                                      </p:cBhvr>
                                    </p:animEffect>
                                  </p:childTnLst>
                                </p:cTn>
                              </p:par>
                            </p:childTnLst>
                          </p:cTn>
                        </p:par>
                      </p:childTnLst>
                    </p:cTn>
                  </p:par>
                  <p:par>
                    <p:cTn id="102" fill="hold">
                      <p:stCondLst>
                        <p:cond delay="indefinite"/>
                      </p:stCondLst>
                      <p:childTnLst>
                        <p:par>
                          <p:cTn id="103" fill="hold">
                            <p:stCondLst>
                              <p:cond delay="0"/>
                            </p:stCondLst>
                            <p:childTnLst>
                              <p:par>
                                <p:cTn id="104" presetID="63" presetClass="path" presetSubtype="0" accel="50000" decel="50000" fill="hold" nodeType="clickEffect">
                                  <p:stCondLst>
                                    <p:cond delay="0"/>
                                  </p:stCondLst>
                                  <p:childTnLst>
                                    <p:animMotion origin="layout" path="M -1.45833E-6 7.40741E-7 L 0.56094 -0.00579 " pathEditMode="relative" rAng="0" ptsTypes="AA">
                                      <p:cBhvr>
                                        <p:cTn id="105" dur="2000" fill="hold"/>
                                        <p:tgtEl>
                                          <p:spTgt spid="2"/>
                                        </p:tgtEl>
                                        <p:attrNameLst>
                                          <p:attrName>ppt_x</p:attrName>
                                          <p:attrName>ppt_y</p:attrName>
                                        </p:attrNameLst>
                                      </p:cBhvr>
                                      <p:rCtr x="27031" y="162"/>
                                    </p:animMotion>
                                  </p:childTnLst>
                                </p:cTn>
                              </p:par>
                              <p:par>
                                <p:cTn id="106" presetID="35" presetClass="path" presetSubtype="0" accel="50000" decel="50000" fill="hold" grpId="0" nodeType="withEffect">
                                  <p:stCondLst>
                                    <p:cond delay="0"/>
                                  </p:stCondLst>
                                  <p:childTnLst>
                                    <p:animMotion origin="layout" path="M 8.33333E-7 -4.44444E-6 L -0.43438 0.01459 " pathEditMode="relative" rAng="0" ptsTypes="AA">
                                      <p:cBhvr>
                                        <p:cTn id="107" dur="2000" fill="hold"/>
                                        <p:tgtEl>
                                          <p:spTgt spid="24"/>
                                        </p:tgtEl>
                                        <p:attrNameLst>
                                          <p:attrName>ppt_x</p:attrName>
                                          <p:attrName>ppt_y</p:attrName>
                                        </p:attrNameLst>
                                      </p:cBhvr>
                                      <p:rCtr x="-22122" y="162"/>
                                    </p:animMotion>
                                  </p:childTnLst>
                                </p:cTn>
                              </p:par>
                              <p:par>
                                <p:cTn id="108" presetID="35" presetClass="path" presetSubtype="0" accel="50000" decel="50000" fill="hold" nodeType="withEffect">
                                  <p:stCondLst>
                                    <p:cond delay="0"/>
                                  </p:stCondLst>
                                  <p:childTnLst>
                                    <p:animMotion origin="layout" path="M 2.5E-6 2.96296E-6 L -0.49219 0.00509 " pathEditMode="relative" rAng="0" ptsTypes="AA">
                                      <p:cBhvr>
                                        <p:cTn id="109" dur="2000" fill="hold"/>
                                        <p:tgtEl>
                                          <p:spTgt spid="23"/>
                                        </p:tgtEl>
                                        <p:attrNameLst>
                                          <p:attrName>ppt_x</p:attrName>
                                          <p:attrName>ppt_y</p:attrName>
                                        </p:attrNameLst>
                                      </p:cBhvr>
                                      <p:rCtr x="-24609" y="255"/>
                                    </p:animMotion>
                                  </p:childTnLst>
                                </p:cTn>
                              </p:par>
                              <p:par>
                                <p:cTn id="110" presetID="63" presetClass="path" presetSubtype="0" accel="50000" decel="50000" fill="hold" grpId="0" nodeType="withEffect">
                                  <p:stCondLst>
                                    <p:cond delay="0"/>
                                  </p:stCondLst>
                                  <p:childTnLst>
                                    <p:animMotion origin="layout" path="M 0.00951 -0.00347 L 0.39219 -0.00116 " pathEditMode="relative" rAng="0" ptsTypes="AA">
                                      <p:cBhvr>
                                        <p:cTn id="111" dur="2000" fill="hold"/>
                                        <p:tgtEl>
                                          <p:spTgt spid="25"/>
                                        </p:tgtEl>
                                        <p:attrNameLst>
                                          <p:attrName>ppt_x</p:attrName>
                                          <p:attrName>ppt_y</p:attrName>
                                        </p:attrNameLst>
                                      </p:cBhvr>
                                      <p:rCtr x="19128" y="116"/>
                                    </p:animMotion>
                                  </p:childTnLst>
                                </p:cTn>
                              </p:par>
                              <p:par>
                                <p:cTn id="112" presetID="63" presetClass="path" presetSubtype="0" accel="50000" decel="50000" fill="hold" grpId="0" nodeType="withEffect">
                                  <p:stCondLst>
                                    <p:cond delay="0"/>
                                  </p:stCondLst>
                                  <p:childTnLst>
                                    <p:animMotion origin="layout" path="M -0.03399 -0.00116 L 0.49987 -0.01852 " pathEditMode="relative" rAng="0" ptsTypes="AA">
                                      <p:cBhvr>
                                        <p:cTn id="113" dur="2000" fill="hold"/>
                                        <p:tgtEl>
                                          <p:spTgt spid="26"/>
                                        </p:tgtEl>
                                        <p:attrNameLst>
                                          <p:attrName>ppt_x</p:attrName>
                                          <p:attrName>ppt_y</p:attrName>
                                        </p:attrNameLst>
                                      </p:cBhvr>
                                      <p:rCtr x="26693" y="-880"/>
                                    </p:animMotion>
                                  </p:childTnLst>
                                </p:cTn>
                              </p:par>
                            </p:childTnLst>
                          </p:cTn>
                        </p:par>
                      </p:childTnLst>
                    </p:cTn>
                  </p:par>
                  <p:par>
                    <p:cTn id="114" fill="hold">
                      <p:stCondLst>
                        <p:cond delay="indefinite"/>
                      </p:stCondLst>
                      <p:childTnLst>
                        <p:par>
                          <p:cTn id="115" fill="hold">
                            <p:stCondLst>
                              <p:cond delay="0"/>
                            </p:stCondLst>
                            <p:childTnLst>
                              <p:par>
                                <p:cTn id="116" presetID="35" presetClass="path" presetSubtype="0" accel="50000" decel="50000" fill="hold" grpId="1" nodeType="clickEffect">
                                  <p:stCondLst>
                                    <p:cond delay="0"/>
                                  </p:stCondLst>
                                  <p:childTnLst>
                                    <p:animMotion origin="layout" path="M 0.49987 -0.01852 L -3.46945E-18 2.96296E-6 " pathEditMode="relative" rAng="0" ptsTypes="AA">
                                      <p:cBhvr>
                                        <p:cTn id="117" dur="2000" fill="hold"/>
                                        <p:tgtEl>
                                          <p:spTgt spid="26"/>
                                        </p:tgtEl>
                                        <p:attrNameLst>
                                          <p:attrName>ppt_x</p:attrName>
                                          <p:attrName>ppt_y</p:attrName>
                                        </p:attrNameLst>
                                      </p:cBhvr>
                                      <p:rCtr x="-26406" y="625"/>
                                    </p:animMotion>
                                  </p:childTnLst>
                                </p:cTn>
                              </p:par>
                              <p:par>
                                <p:cTn id="118" presetID="63" presetClass="path" presetSubtype="0" accel="50000" decel="50000" fill="hold" grpId="1" nodeType="withEffect">
                                  <p:stCondLst>
                                    <p:cond delay="0"/>
                                  </p:stCondLst>
                                  <p:childTnLst>
                                    <p:animMotion origin="layout" path="M -0.43438 0.01459 L -3.125E-6 1.11111E-6 " pathEditMode="relative" rAng="0" ptsTypes="AA">
                                      <p:cBhvr>
                                        <p:cTn id="119" dur="2000" fill="hold"/>
                                        <p:tgtEl>
                                          <p:spTgt spid="24"/>
                                        </p:tgtEl>
                                        <p:attrNameLst>
                                          <p:attrName>ppt_x</p:attrName>
                                          <p:attrName>ppt_y</p:attrName>
                                        </p:attrNameLst>
                                      </p:cBhvr>
                                      <p:rCtr x="21927" y="-764"/>
                                    </p:animMotion>
                                  </p:childTnLst>
                                </p:cTn>
                              </p:par>
                              <p:par>
                                <p:cTn id="120" presetID="63" presetClass="path" presetSubtype="0" accel="50000" decel="50000" fill="hold" nodeType="withEffect">
                                  <p:stCondLst>
                                    <p:cond delay="0"/>
                                  </p:stCondLst>
                                  <p:childTnLst>
                                    <p:animMotion origin="layout" path="M -0.49219 0.00509 L 2.29167E-6 2.59259E-6 " pathEditMode="relative" rAng="0" ptsTypes="AA">
                                      <p:cBhvr>
                                        <p:cTn id="121" dur="2000" fill="hold"/>
                                        <p:tgtEl>
                                          <p:spTgt spid="23"/>
                                        </p:tgtEl>
                                        <p:attrNameLst>
                                          <p:attrName>ppt_x</p:attrName>
                                          <p:attrName>ppt_y</p:attrName>
                                        </p:attrNameLst>
                                      </p:cBhvr>
                                      <p:rCtr x="24609" y="-185"/>
                                    </p:animMotion>
                                  </p:childTnLst>
                                </p:cTn>
                              </p:par>
                              <p:par>
                                <p:cTn id="122" presetID="35" presetClass="path" presetSubtype="0" accel="50000" decel="50000" fill="hold" grpId="1" nodeType="withEffect">
                                  <p:stCondLst>
                                    <p:cond delay="0"/>
                                  </p:stCondLst>
                                  <p:childTnLst>
                                    <p:animMotion origin="layout" path="M 0.39219 -0.00116 L 8.33333E-7 -4.44444E-6 " pathEditMode="relative" rAng="0" ptsTypes="AA">
                                      <p:cBhvr>
                                        <p:cTn id="123" dur="2000" fill="hold"/>
                                        <p:tgtEl>
                                          <p:spTgt spid="25"/>
                                        </p:tgtEl>
                                        <p:attrNameLst>
                                          <p:attrName>ppt_x</p:attrName>
                                          <p:attrName>ppt_y</p:attrName>
                                        </p:attrNameLst>
                                      </p:cBhvr>
                                      <p:rCtr x="-19336" y="162"/>
                                    </p:animMotion>
                                  </p:childTnLst>
                                </p:cTn>
                              </p:par>
                              <p:par>
                                <p:cTn id="124" presetID="35" presetClass="path" presetSubtype="0" accel="50000" decel="50000" fill="hold" nodeType="withEffect">
                                  <p:stCondLst>
                                    <p:cond delay="0"/>
                                  </p:stCondLst>
                                  <p:childTnLst>
                                    <p:animMotion origin="layout" path="M 0.56094 -0.00579 L 1.66667E-6 7.40741E-7 " pathEditMode="relative" rAng="0" ptsTypes="AA">
                                      <p:cBhvr>
                                        <p:cTn id="125" dur="2000" fill="hold"/>
                                        <p:tgtEl>
                                          <p:spTgt spid="2"/>
                                        </p:tgtEl>
                                        <p:attrNameLst>
                                          <p:attrName>ppt_x</p:attrName>
                                          <p:attrName>ppt_y</p:attrName>
                                        </p:attrNameLst>
                                      </p:cBhvr>
                                      <p:rCtr x="-28060" y="-162"/>
                                    </p:animMotion>
                                  </p:childTnLst>
                                </p:cTn>
                              </p:par>
                              <p:par>
                                <p:cTn id="126" presetID="10" presetClass="exit" presetSubtype="0" fill="hold" grpId="1" nodeType="withEffect">
                                  <p:stCondLst>
                                    <p:cond delay="0"/>
                                  </p:stCondLst>
                                  <p:childTnLst>
                                    <p:animEffect transition="out" filter="fade">
                                      <p:cBhvr>
                                        <p:cTn id="127" dur="500"/>
                                        <p:tgtEl>
                                          <p:spTgt spid="22"/>
                                        </p:tgtEl>
                                      </p:cBhvr>
                                    </p:animEffect>
                                    <p:set>
                                      <p:cBhvr>
                                        <p:cTn id="128" dur="1" fill="hold">
                                          <p:stCondLst>
                                            <p:cond delay="499"/>
                                          </p:stCondLst>
                                        </p:cTn>
                                        <p:tgtEl>
                                          <p:spTgt spid="22"/>
                                        </p:tgtEl>
                                        <p:attrNameLst>
                                          <p:attrName>style.visibility</p:attrName>
                                        </p:attrNameLst>
                                      </p:cBhvr>
                                      <p:to>
                                        <p:strVal val="hidden"/>
                                      </p:to>
                                    </p:set>
                                  </p:childTnLst>
                                </p:cTn>
                              </p:par>
                              <p:par>
                                <p:cTn id="129" presetID="2" presetClass="exit" presetSubtype="4" fill="hold" grpId="1" nodeType="withEffect">
                                  <p:stCondLst>
                                    <p:cond delay="0"/>
                                  </p:stCondLst>
                                  <p:childTnLst>
                                    <p:anim calcmode="lin" valueType="num">
                                      <p:cBhvr additive="base">
                                        <p:cTn id="130" dur="500"/>
                                        <p:tgtEl>
                                          <p:spTgt spid="40"/>
                                        </p:tgtEl>
                                        <p:attrNameLst>
                                          <p:attrName>ppt_x</p:attrName>
                                        </p:attrNameLst>
                                      </p:cBhvr>
                                      <p:tavLst>
                                        <p:tav tm="0">
                                          <p:val>
                                            <p:strVal val="ppt_x"/>
                                          </p:val>
                                        </p:tav>
                                        <p:tav tm="100000">
                                          <p:val>
                                            <p:strVal val="ppt_x"/>
                                          </p:val>
                                        </p:tav>
                                      </p:tavLst>
                                    </p:anim>
                                    <p:anim calcmode="lin" valueType="num">
                                      <p:cBhvr additive="base">
                                        <p:cTn id="131" dur="500"/>
                                        <p:tgtEl>
                                          <p:spTgt spid="40"/>
                                        </p:tgtEl>
                                        <p:attrNameLst>
                                          <p:attrName>ppt_y</p:attrName>
                                        </p:attrNameLst>
                                      </p:cBhvr>
                                      <p:tavLst>
                                        <p:tav tm="0">
                                          <p:val>
                                            <p:strVal val="ppt_y"/>
                                          </p:val>
                                        </p:tav>
                                        <p:tav tm="100000">
                                          <p:val>
                                            <p:strVal val="1+ppt_h/2"/>
                                          </p:val>
                                        </p:tav>
                                      </p:tavLst>
                                    </p:anim>
                                    <p:set>
                                      <p:cBhvr>
                                        <p:cTn id="132" dur="1" fill="hold">
                                          <p:stCondLst>
                                            <p:cond delay="499"/>
                                          </p:stCondLst>
                                        </p:cTn>
                                        <p:tgtEl>
                                          <p:spTgt spid="40"/>
                                        </p:tgtEl>
                                        <p:attrNameLst>
                                          <p:attrName>style.visibility</p:attrName>
                                        </p:attrNameLst>
                                      </p:cBhvr>
                                      <p:to>
                                        <p:strVal val="hidden"/>
                                      </p:to>
                                    </p:set>
                                  </p:childTnLst>
                                </p:cTn>
                              </p:par>
                            </p:childTnLst>
                          </p:cTn>
                        </p:par>
                        <p:par>
                          <p:cTn id="133" fill="hold">
                            <p:stCondLst>
                              <p:cond delay="2000"/>
                            </p:stCondLst>
                            <p:childTnLst>
                              <p:par>
                                <p:cTn id="134" presetID="8" presetClass="entr" presetSubtype="16" fill="hold" grpId="0" nodeType="afterEffect">
                                  <p:stCondLst>
                                    <p:cond delay="0"/>
                                  </p:stCondLst>
                                  <p:childTnLst>
                                    <p:set>
                                      <p:cBhvr>
                                        <p:cTn id="135" dur="1" fill="hold">
                                          <p:stCondLst>
                                            <p:cond delay="0"/>
                                          </p:stCondLst>
                                        </p:cTn>
                                        <p:tgtEl>
                                          <p:spTgt spid="27"/>
                                        </p:tgtEl>
                                        <p:attrNameLst>
                                          <p:attrName>style.visibility</p:attrName>
                                        </p:attrNameLst>
                                      </p:cBhvr>
                                      <p:to>
                                        <p:strVal val="visible"/>
                                      </p:to>
                                    </p:set>
                                    <p:animEffect transition="in" filter="diamond(in)">
                                      <p:cBhvr>
                                        <p:cTn id="136" dur="2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34" grpId="0"/>
      <p:bldP spid="34" grpId="1"/>
      <p:bldP spid="35" grpId="0" build="p"/>
      <p:bldP spid="35" grpId="1" build="p"/>
      <p:bldP spid="40" grpId="0" animBg="1"/>
      <p:bldP spid="40" grpId="1" animBg="1"/>
      <p:bldP spid="42" grpId="0"/>
      <p:bldP spid="42" grpId="1"/>
      <p:bldP spid="43" grpId="0"/>
      <p:bldP spid="43" grpId="1"/>
      <p:bldP spid="44" grpId="0"/>
      <p:bldP spid="44" grpId="1"/>
      <p:bldP spid="45" grpId="0"/>
      <p:bldP spid="45" grpId="1"/>
      <p:bldP spid="48" grpId="0"/>
      <p:bldP spid="48" grpId="1"/>
      <p:bldP spid="50" grpId="0"/>
      <p:bldP spid="50" grpId="1"/>
      <p:bldP spid="51" grpId="0"/>
      <p:bldP spid="51" grpId="1"/>
      <p:bldP spid="20" grpId="0"/>
      <p:bldP spid="20" grpId="1"/>
      <p:bldP spid="21" grpId="0"/>
      <p:bldP spid="21" grpId="1"/>
      <p:bldP spid="22" grpId="0"/>
      <p:bldP spid="22" grpId="1"/>
      <p:bldP spid="24" grpId="0"/>
      <p:bldP spid="24" grpId="1"/>
      <p:bldP spid="25" grpId="0"/>
      <p:bldP spid="25" grpId="1"/>
      <p:bldP spid="26" grpId="0"/>
      <p:bldP spid="26" grpId="1"/>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p:cNvSpPr>
            <a:spLocks noGrp="1"/>
          </p:cNvSpPr>
          <p:nvPr>
            <p:ph idx="1"/>
          </p:nvPr>
        </p:nvSpPr>
        <p:spPr>
          <a:xfrm>
            <a:off x="838200" y="1825625"/>
            <a:ext cx="4114800" cy="597535"/>
          </a:xfrm>
        </p:spPr>
        <p:txBody>
          <a:bodyPr/>
          <a:lstStyle/>
          <a:p>
            <a:pPr marL="0" indent="0">
              <a:buNone/>
            </a:pPr>
            <a:r>
              <a:rPr lang="en-US" dirty="0" smtClean="0">
                <a:solidFill>
                  <a:srgbClr val="00B0F0"/>
                </a:solidFill>
              </a:rPr>
              <a:t>MEMORY ORGANIZATION</a:t>
            </a:r>
            <a:endParaRPr lang="en-US" dirty="0">
              <a:solidFill>
                <a:srgbClr val="00B0F0"/>
              </a:solidFill>
            </a:endParaRPr>
          </a:p>
        </p:txBody>
      </p:sp>
    </p:spTree>
    <p:extLst>
      <p:ext uri="{BB962C8B-B14F-4D97-AF65-F5344CB8AC3E}">
        <p14:creationId xmlns:p14="http://schemas.microsoft.com/office/powerpoint/2010/main" val="42276848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773680" y="613969"/>
            <a:ext cx="6675588" cy="5630061"/>
          </a:xfrm>
          <a:prstGeom prst="rect">
            <a:avLst/>
          </a:prstGeom>
        </p:spPr>
      </p:pic>
    </p:spTree>
    <p:extLst>
      <p:ext uri="{BB962C8B-B14F-4D97-AF65-F5344CB8AC3E}">
        <p14:creationId xmlns:p14="http://schemas.microsoft.com/office/powerpoint/2010/main" val="30057548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sp>
        <p:nvSpPr>
          <p:cNvPr id="7" name="Content Placeholder 6"/>
          <p:cNvSpPr>
            <a:spLocks noGrp="1"/>
          </p:cNvSpPr>
          <p:nvPr>
            <p:ph idx="1"/>
          </p:nvPr>
        </p:nvSpPr>
        <p:spPr>
          <a:xfrm>
            <a:off x="1588477" y="2317994"/>
            <a:ext cx="9407769" cy="1667852"/>
          </a:xfrm>
        </p:spPr>
        <p:txBody>
          <a:bodyPr>
            <a:normAutofit/>
          </a:bodyPr>
          <a:lstStyle/>
          <a:p>
            <a:pPr marL="0" indent="0" algn="ctr">
              <a:buNone/>
            </a:pPr>
            <a:r>
              <a:rPr lang="en-US" sz="8800" dirty="0" smtClean="0">
                <a:solidFill>
                  <a:schemeClr val="accent1"/>
                </a:solidFill>
                <a:latin typeface="Berlin Sans FB Demi" panose="020E0802020502020306" pitchFamily="34" charset="0"/>
              </a:rPr>
              <a:t>THANK YOU</a:t>
            </a:r>
            <a:endParaRPr lang="en-US" sz="8800" dirty="0">
              <a:solidFill>
                <a:schemeClr val="accent1"/>
              </a:solidFill>
              <a:latin typeface="Berlin Sans FB Demi" panose="020E0802020502020306" pitchFamily="34" charset="0"/>
            </a:endParaRPr>
          </a:p>
        </p:txBody>
      </p:sp>
    </p:spTree>
    <p:extLst>
      <p:ext uri="{BB962C8B-B14F-4D97-AF65-F5344CB8AC3E}">
        <p14:creationId xmlns:p14="http://schemas.microsoft.com/office/powerpoint/2010/main" val="214642915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297</TotalTime>
  <Words>470</Words>
  <Application>Microsoft Office PowerPoint</Application>
  <PresentationFormat>Widescreen</PresentationFormat>
  <Paragraphs>29</Paragraphs>
  <Slides>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Arial</vt:lpstr>
      <vt:lpstr>Arial Black</vt:lpstr>
      <vt:lpstr>Berlin Sans FB Demi</vt:lpstr>
      <vt:lpstr>Calibri</vt:lpstr>
      <vt:lpstr>Calibri Light</vt:lpstr>
      <vt:lpstr>High Tower Text</vt:lpstr>
      <vt:lpstr>Office Theme</vt:lpstr>
      <vt:lpstr>Introduction Of Cache Memory</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37</cp:revision>
  <dcterms:created xsi:type="dcterms:W3CDTF">2024-08-24T07:02:22Z</dcterms:created>
  <dcterms:modified xsi:type="dcterms:W3CDTF">2024-08-26T07:05:23Z</dcterms:modified>
</cp:coreProperties>
</file>

<file path=docProps/thumbnail.jpeg>
</file>